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sldIdLst>
    <p:sldId id="267" r:id="rId2"/>
    <p:sldId id="268" r:id="rId3"/>
    <p:sldId id="295" r:id="rId4"/>
    <p:sldId id="296" r:id="rId5"/>
    <p:sldId id="290" r:id="rId6"/>
    <p:sldId id="269" r:id="rId7"/>
    <p:sldId id="270" r:id="rId8"/>
    <p:sldId id="272" r:id="rId9"/>
    <p:sldId id="275" r:id="rId10"/>
    <p:sldId id="260" r:id="rId11"/>
    <p:sldId id="259" r:id="rId12"/>
  </p:sldIdLst>
  <p:sldSz cx="9144000" cy="6858000" type="screen4x3"/>
  <p:notesSz cx="7102475" cy="10234613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4">
          <p15:clr>
            <a:srgbClr val="A4A3A4"/>
          </p15:clr>
        </p15:guide>
        <p15:guide id="2" pos="2237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CC00"/>
    <a:srgbClr val="FF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69012ECD-51FC-41F1-AA8D-1B2483CD663E}" styleName="Светлый стиль 2 - акцент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301B821-A1FF-4177-AEE7-76D212191A09}" styleName="Средний стиль 1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6E25E649-3F16-4E02-A733-19D2CDBF48F0}" styleName="Средний стиль 3 - акцент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Светлый стиль 3 -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6441" autoAdjust="0"/>
  </p:normalViewPr>
  <p:slideViewPr>
    <p:cSldViewPr>
      <p:cViewPr varScale="1">
        <p:scale>
          <a:sx n="112" d="100"/>
          <a:sy n="112" d="100"/>
        </p:scale>
        <p:origin x="1554" y="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56" d="100"/>
          <a:sy n="56" d="100"/>
        </p:scale>
        <p:origin x="-2496" y="-84"/>
      </p:cViewPr>
      <p:guideLst>
        <p:guide orient="horz" pos="3224"/>
        <p:guide pos="2237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FDD548E-647A-4BEA-BE7C-F75726E39D6A}" type="doc">
      <dgm:prSet loTypeId="urn:microsoft.com/office/officeart/2005/8/layout/radial5" loCatId="cycle" qsTypeId="urn:microsoft.com/office/officeart/2005/8/quickstyle/3d2#1" qsCatId="3D" csTypeId="urn:microsoft.com/office/officeart/2005/8/colors/accent2_2" csCatId="accent2" phldr="1"/>
      <dgm:spPr/>
      <dgm:t>
        <a:bodyPr/>
        <a:lstStyle/>
        <a:p>
          <a:endParaRPr lang="ru-RU"/>
        </a:p>
      </dgm:t>
    </dgm:pt>
    <dgm:pt modelId="{DE10FD26-2055-482B-BCCE-3F5973E6CCCE}">
      <dgm:prSet phldrT="[Текст]" custT="1"/>
      <dgm:spPr>
        <a:solidFill>
          <a:schemeClr val="bg1">
            <a:lumMod val="75000"/>
          </a:schemeClr>
        </a:solidFill>
        <a:ln>
          <a:solidFill>
            <a:schemeClr val="tx1"/>
          </a:solidFill>
        </a:ln>
      </dgm:spPr>
      <dgm:t>
        <a:bodyPr/>
        <a:lstStyle/>
        <a:p>
          <a:r>
            <a:rPr lang="kk-KZ" sz="20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Экологиялық  биотехнология</a:t>
          </a:r>
          <a:endParaRPr lang="ru-RU" sz="2000" b="1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7DE28424-5D83-4E3D-B0DA-78877BA245C9}" type="parTrans" cxnId="{9949DB8A-7B97-40C4-A89C-30F0319E268F}">
      <dgm:prSet/>
      <dgm:spPr/>
      <dgm:t>
        <a:bodyPr/>
        <a:lstStyle/>
        <a:p>
          <a:endParaRPr lang="ru-RU"/>
        </a:p>
      </dgm:t>
    </dgm:pt>
    <dgm:pt modelId="{C11C7F4A-F223-45DB-8693-45E9BB0DE0FD}" type="sibTrans" cxnId="{9949DB8A-7B97-40C4-A89C-30F0319E268F}">
      <dgm:prSet/>
      <dgm:spPr/>
      <dgm:t>
        <a:bodyPr/>
        <a:lstStyle/>
        <a:p>
          <a:endParaRPr lang="ru-RU"/>
        </a:p>
      </dgm:t>
    </dgm:pt>
    <dgm:pt modelId="{C69C54CA-73B6-4DE1-8956-A20C4389638D}">
      <dgm:prSet phldrT="[Текст]" custT="1"/>
      <dgm:spPr>
        <a:solidFill>
          <a:schemeClr val="bg2"/>
        </a:solidFill>
        <a:ln>
          <a:solidFill>
            <a:schemeClr val="tx1"/>
          </a:solidFill>
        </a:ln>
      </dgm:spPr>
      <dgm:t>
        <a:bodyPr/>
        <a:lstStyle/>
        <a:p>
          <a:r>
            <a:rPr lang="kk-KZ" sz="18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Биохимия</a:t>
          </a:r>
          <a:endParaRPr lang="ru-RU" sz="1800" b="1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F9ACB993-B0A4-44B3-A711-7EFE330E933C}" type="parTrans" cxnId="{186EE116-55FF-4DBE-843F-0C6E8F474346}">
      <dgm:prSet/>
      <dgm:spPr>
        <a:solidFill>
          <a:schemeClr val="accent2"/>
        </a:solidFill>
      </dgm:spPr>
      <dgm:t>
        <a:bodyPr/>
        <a:lstStyle/>
        <a:p>
          <a:endParaRPr lang="ru-RU"/>
        </a:p>
      </dgm:t>
    </dgm:pt>
    <dgm:pt modelId="{75549EEE-D02D-4F78-9F05-764776A79AF3}" type="sibTrans" cxnId="{186EE116-55FF-4DBE-843F-0C6E8F474346}">
      <dgm:prSet/>
      <dgm:spPr/>
      <dgm:t>
        <a:bodyPr/>
        <a:lstStyle/>
        <a:p>
          <a:endParaRPr lang="ru-RU"/>
        </a:p>
      </dgm:t>
    </dgm:pt>
    <dgm:pt modelId="{64FAB581-3E7D-4755-8E14-A78930709037}">
      <dgm:prSet phldrT="[Текст]" custT="1"/>
      <dgm:spPr>
        <a:solidFill>
          <a:schemeClr val="bg2"/>
        </a:solidFill>
        <a:ln>
          <a:solidFill>
            <a:schemeClr val="tx1"/>
          </a:solidFill>
        </a:ln>
      </dgm:spPr>
      <dgm:t>
        <a:bodyPr/>
        <a:lstStyle/>
        <a:p>
          <a:r>
            <a:rPr lang="kk-KZ" sz="16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Фотобиотехнология</a:t>
          </a:r>
          <a:endParaRPr lang="ru-RU" sz="1600" b="1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926D9319-BA90-4487-A3E9-1910CC0CB235}" type="parTrans" cxnId="{F6E97B87-E280-4B05-8A8A-7ED6EDDCE099}">
      <dgm:prSet/>
      <dgm:spPr>
        <a:solidFill>
          <a:schemeClr val="accent2"/>
        </a:solidFill>
      </dgm:spPr>
      <dgm:t>
        <a:bodyPr/>
        <a:lstStyle/>
        <a:p>
          <a:endParaRPr lang="ru-RU"/>
        </a:p>
      </dgm:t>
    </dgm:pt>
    <dgm:pt modelId="{F0E53992-28E8-4B97-A756-1E63E844BC3A}" type="sibTrans" cxnId="{F6E97B87-E280-4B05-8A8A-7ED6EDDCE099}">
      <dgm:prSet/>
      <dgm:spPr/>
      <dgm:t>
        <a:bodyPr/>
        <a:lstStyle/>
        <a:p>
          <a:endParaRPr lang="ru-RU"/>
        </a:p>
      </dgm:t>
    </dgm:pt>
    <dgm:pt modelId="{FD6654CD-673D-4F2E-A2EF-5C5A9A99B30F}">
      <dgm:prSet phldrT="[Текст]" custT="1"/>
      <dgm:spPr>
        <a:solidFill>
          <a:schemeClr val="bg2"/>
        </a:solidFill>
        <a:ln>
          <a:solidFill>
            <a:schemeClr val="tx1"/>
          </a:solidFill>
        </a:ln>
      </dgm:spPr>
      <dgm:t>
        <a:bodyPr/>
        <a:lstStyle/>
        <a:p>
          <a:r>
            <a:rPr lang="ru-RU" sz="1800" b="1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Химиялық</a:t>
          </a:r>
          <a:r>
            <a:rPr lang="ru-RU" sz="18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инженерия</a:t>
          </a:r>
          <a:endParaRPr lang="ru-RU" sz="1800" b="1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09FB905A-492D-445B-9117-12D15998AF48}" type="parTrans" cxnId="{AE2B749D-9B0C-4E3F-8C93-11453734B5DC}">
      <dgm:prSet/>
      <dgm:spPr>
        <a:solidFill>
          <a:schemeClr val="accent2"/>
        </a:solidFill>
      </dgm:spPr>
      <dgm:t>
        <a:bodyPr/>
        <a:lstStyle/>
        <a:p>
          <a:endParaRPr lang="ru-RU"/>
        </a:p>
      </dgm:t>
    </dgm:pt>
    <dgm:pt modelId="{6CA74004-C9BC-4114-B027-99FEAF71F984}" type="sibTrans" cxnId="{AE2B749D-9B0C-4E3F-8C93-11453734B5DC}">
      <dgm:prSet/>
      <dgm:spPr/>
      <dgm:t>
        <a:bodyPr/>
        <a:lstStyle/>
        <a:p>
          <a:endParaRPr lang="ru-RU"/>
        </a:p>
      </dgm:t>
    </dgm:pt>
    <dgm:pt modelId="{6C3208F5-D4C9-433F-ABEA-E5911DAA1557}">
      <dgm:prSet phldrT="[Текст]"/>
      <dgm:spPr>
        <a:solidFill>
          <a:schemeClr val="bg2"/>
        </a:solidFill>
        <a:ln>
          <a:solidFill>
            <a:schemeClr val="tx1"/>
          </a:solidFill>
        </a:ln>
      </dgm:spPr>
      <dgm:t>
        <a:bodyPr/>
        <a:lstStyle/>
        <a:p>
          <a:r>
            <a:rPr lang="kk-KZ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Микробиология</a:t>
          </a:r>
          <a:endParaRPr lang="ru-RU" b="1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5BBA24E3-F28F-43ED-B1B8-FFACA1A0D2C4}" type="parTrans" cxnId="{23A6D051-2825-451E-AB0E-81167BC66F18}">
      <dgm:prSet/>
      <dgm:spPr>
        <a:solidFill>
          <a:schemeClr val="accent2"/>
        </a:solidFill>
      </dgm:spPr>
      <dgm:t>
        <a:bodyPr/>
        <a:lstStyle/>
        <a:p>
          <a:endParaRPr lang="ru-RU"/>
        </a:p>
      </dgm:t>
    </dgm:pt>
    <dgm:pt modelId="{BB923A3F-273A-4B80-BD38-9D53C5C99544}" type="sibTrans" cxnId="{23A6D051-2825-451E-AB0E-81167BC66F18}">
      <dgm:prSet/>
      <dgm:spPr/>
      <dgm:t>
        <a:bodyPr/>
        <a:lstStyle/>
        <a:p>
          <a:endParaRPr lang="ru-RU"/>
        </a:p>
      </dgm:t>
    </dgm:pt>
    <dgm:pt modelId="{ABE48141-9DC9-4D67-B22B-1F2BFA134025}">
      <dgm:prSet phldrT="[Текст]" custT="1"/>
      <dgm:spPr>
        <a:solidFill>
          <a:schemeClr val="bg2"/>
        </a:solidFill>
        <a:ln>
          <a:solidFill>
            <a:schemeClr val="tx1"/>
          </a:solidFill>
        </a:ln>
      </dgm:spPr>
      <dgm:t>
        <a:bodyPr/>
        <a:lstStyle/>
        <a:p>
          <a:r>
            <a:rPr lang="kk-KZ" sz="18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Гендік инженерия</a:t>
          </a:r>
          <a:endParaRPr lang="ru-RU" sz="1800" b="1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73EFAD1E-591A-4895-A9C6-9DD8A2204BE4}" type="sibTrans" cxnId="{6C67EC3E-9C54-44F2-9623-8695D229D4B6}">
      <dgm:prSet/>
      <dgm:spPr/>
      <dgm:t>
        <a:bodyPr/>
        <a:lstStyle/>
        <a:p>
          <a:endParaRPr lang="ru-RU"/>
        </a:p>
      </dgm:t>
    </dgm:pt>
    <dgm:pt modelId="{54617BFE-B506-454B-9E96-D70CA620BD4E}" type="parTrans" cxnId="{6C67EC3E-9C54-44F2-9623-8695D229D4B6}">
      <dgm:prSet/>
      <dgm:spPr>
        <a:solidFill>
          <a:schemeClr val="accent2"/>
        </a:solidFill>
      </dgm:spPr>
      <dgm:t>
        <a:bodyPr/>
        <a:lstStyle/>
        <a:p>
          <a:endParaRPr lang="ru-RU"/>
        </a:p>
      </dgm:t>
    </dgm:pt>
    <dgm:pt modelId="{6415DCEA-091D-4E96-B568-8BE225FB448D}">
      <dgm:prSet phldrT="[Текст]" custScaleX="189110" custScaleY="81299" custRadScaleRad="164517" custRadScaleInc="-10989"/>
      <dgm:spPr>
        <a:solidFill>
          <a:schemeClr val="bg2"/>
        </a:solidFill>
        <a:ln>
          <a:solidFill>
            <a:schemeClr val="tx1"/>
          </a:solidFill>
        </a:ln>
      </dgm:spPr>
      <dgm:t>
        <a:bodyPr/>
        <a:lstStyle/>
        <a:p>
          <a:endParaRPr lang="ru-RU"/>
        </a:p>
      </dgm:t>
    </dgm:pt>
    <dgm:pt modelId="{8A8F8E7D-2659-47DB-9E61-4AA94592C180}" type="parTrans" cxnId="{C460C089-2C88-4118-A4E2-D3DD146A92CD}">
      <dgm:prSet/>
      <dgm:spPr/>
      <dgm:t>
        <a:bodyPr/>
        <a:lstStyle/>
        <a:p>
          <a:endParaRPr lang="ru-RU"/>
        </a:p>
      </dgm:t>
    </dgm:pt>
    <dgm:pt modelId="{FD5B9D86-BD88-4136-A3E7-0D3BA6C685BC}" type="sibTrans" cxnId="{C460C089-2C88-4118-A4E2-D3DD146A92CD}">
      <dgm:prSet/>
      <dgm:spPr/>
      <dgm:t>
        <a:bodyPr/>
        <a:lstStyle/>
        <a:p>
          <a:endParaRPr lang="ru-RU"/>
        </a:p>
      </dgm:t>
    </dgm:pt>
    <dgm:pt modelId="{9A375725-989F-4C06-8619-2E6191B16BF1}">
      <dgm:prSet phldrT="[Текст]" custScaleX="189110" custScaleY="81299" custRadScaleRad="164517" custRadScaleInc="-10989"/>
      <dgm:spPr>
        <a:solidFill>
          <a:schemeClr val="bg2"/>
        </a:solidFill>
        <a:ln>
          <a:solidFill>
            <a:schemeClr val="tx1"/>
          </a:solidFill>
        </a:ln>
      </dgm:spPr>
      <dgm:t>
        <a:bodyPr/>
        <a:lstStyle/>
        <a:p>
          <a:endParaRPr lang="ru-RU"/>
        </a:p>
      </dgm:t>
    </dgm:pt>
    <dgm:pt modelId="{653EB741-C6AB-4747-839B-62A512EFFE35}" type="parTrans" cxnId="{43710EE8-6001-4288-ABFA-D875094680D9}">
      <dgm:prSet/>
      <dgm:spPr/>
      <dgm:t>
        <a:bodyPr/>
        <a:lstStyle/>
        <a:p>
          <a:endParaRPr lang="ru-RU"/>
        </a:p>
      </dgm:t>
    </dgm:pt>
    <dgm:pt modelId="{388BD5A7-9FE8-42A0-896B-FD617D378AC2}" type="sibTrans" cxnId="{43710EE8-6001-4288-ABFA-D875094680D9}">
      <dgm:prSet/>
      <dgm:spPr/>
      <dgm:t>
        <a:bodyPr/>
        <a:lstStyle/>
        <a:p>
          <a:endParaRPr lang="ru-RU"/>
        </a:p>
      </dgm:t>
    </dgm:pt>
    <dgm:pt modelId="{E129ECB7-8338-46A2-B093-D708BD65EF60}">
      <dgm:prSet phldrT="[Текст]" custScaleX="189110" custScaleY="81299" custRadScaleRad="164517" custRadScaleInc="-10989"/>
      <dgm:spPr>
        <a:solidFill>
          <a:schemeClr val="bg2"/>
        </a:solidFill>
        <a:ln>
          <a:solidFill>
            <a:schemeClr val="tx1"/>
          </a:solidFill>
        </a:ln>
      </dgm:spPr>
      <dgm:t>
        <a:bodyPr/>
        <a:lstStyle/>
        <a:p>
          <a:endParaRPr lang="ru-RU"/>
        </a:p>
      </dgm:t>
    </dgm:pt>
    <dgm:pt modelId="{73E5E739-06C9-497B-8009-7DB77731D081}" type="parTrans" cxnId="{EF550920-4112-4117-8EA3-6792C6C5B911}">
      <dgm:prSet/>
      <dgm:spPr/>
      <dgm:t>
        <a:bodyPr/>
        <a:lstStyle/>
        <a:p>
          <a:endParaRPr lang="ru-RU"/>
        </a:p>
      </dgm:t>
    </dgm:pt>
    <dgm:pt modelId="{BF59709D-8D81-4329-B5CF-DBD2F685C8BA}" type="sibTrans" cxnId="{EF550920-4112-4117-8EA3-6792C6C5B911}">
      <dgm:prSet/>
      <dgm:spPr/>
      <dgm:t>
        <a:bodyPr/>
        <a:lstStyle/>
        <a:p>
          <a:endParaRPr lang="ru-RU"/>
        </a:p>
      </dgm:t>
    </dgm:pt>
    <dgm:pt modelId="{132383A2-8EAC-4B85-9D1B-219336EEEE01}">
      <dgm:prSet phldrT="[Текст]" custScaleX="189110" custScaleY="81299" custRadScaleRad="164517" custRadScaleInc="-10989"/>
      <dgm:spPr>
        <a:solidFill>
          <a:schemeClr val="bg2"/>
        </a:solidFill>
        <a:ln>
          <a:solidFill>
            <a:schemeClr val="tx1"/>
          </a:solidFill>
        </a:ln>
      </dgm:spPr>
      <dgm:t>
        <a:bodyPr/>
        <a:lstStyle/>
        <a:p>
          <a:endParaRPr lang="ru-RU"/>
        </a:p>
      </dgm:t>
    </dgm:pt>
    <dgm:pt modelId="{D217FE33-BD14-4C31-B352-B343592938AD}" type="parTrans" cxnId="{BEBD5939-2B2F-4290-B9E6-A47AACCF78B0}">
      <dgm:prSet/>
      <dgm:spPr/>
      <dgm:t>
        <a:bodyPr/>
        <a:lstStyle/>
        <a:p>
          <a:endParaRPr lang="ru-RU"/>
        </a:p>
      </dgm:t>
    </dgm:pt>
    <dgm:pt modelId="{6D47E5AD-DA04-4DC5-B029-2347CEDEA1C5}" type="sibTrans" cxnId="{BEBD5939-2B2F-4290-B9E6-A47AACCF78B0}">
      <dgm:prSet/>
      <dgm:spPr/>
      <dgm:t>
        <a:bodyPr/>
        <a:lstStyle/>
        <a:p>
          <a:endParaRPr lang="ru-RU"/>
        </a:p>
      </dgm:t>
    </dgm:pt>
    <dgm:pt modelId="{CBBBA176-89FB-44CA-B1B4-51D95937E483}">
      <dgm:prSet phldrT="[Текст]"/>
      <dgm:spPr>
        <a:solidFill>
          <a:schemeClr val="bg2"/>
        </a:solidFill>
        <a:ln>
          <a:solidFill>
            <a:schemeClr val="tx1"/>
          </a:solidFill>
        </a:ln>
      </dgm:spPr>
      <dgm:t>
        <a:bodyPr/>
        <a:lstStyle/>
        <a:p>
          <a:r>
            <a:rPr lang="kk-KZ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Есептік технологиялар</a:t>
          </a:r>
          <a:endParaRPr lang="ru-RU" b="1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C59EB5C1-61C2-4593-AE8C-241F4A78163B}" type="parTrans" cxnId="{F3E4D731-9391-4C1E-A90E-0A98078313BE}">
      <dgm:prSet/>
      <dgm:spPr>
        <a:solidFill>
          <a:schemeClr val="accent2"/>
        </a:solidFill>
      </dgm:spPr>
      <dgm:t>
        <a:bodyPr/>
        <a:lstStyle/>
        <a:p>
          <a:endParaRPr lang="ru-RU"/>
        </a:p>
      </dgm:t>
    </dgm:pt>
    <dgm:pt modelId="{4C54155D-AAC5-47A3-94EA-60C742E98E49}" type="sibTrans" cxnId="{F3E4D731-9391-4C1E-A90E-0A98078313BE}">
      <dgm:prSet/>
      <dgm:spPr/>
      <dgm:t>
        <a:bodyPr/>
        <a:lstStyle/>
        <a:p>
          <a:endParaRPr lang="ru-RU"/>
        </a:p>
      </dgm:t>
    </dgm:pt>
    <dgm:pt modelId="{785EF1FB-D442-418E-AAB4-33A932404576}" type="pres">
      <dgm:prSet presAssocID="{EFDD548E-647A-4BEA-BE7C-F75726E39D6A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1D53B76A-E0BE-46BD-8A59-EBCD3BA2D04D}" type="pres">
      <dgm:prSet presAssocID="{DE10FD26-2055-482B-BCCE-3F5973E6CCCE}" presName="centerShape" presStyleLbl="node0" presStyleIdx="0" presStyleCnt="1" custScaleX="256029" custScaleY="133377"/>
      <dgm:spPr/>
      <dgm:t>
        <a:bodyPr/>
        <a:lstStyle/>
        <a:p>
          <a:endParaRPr lang="ru-RU"/>
        </a:p>
      </dgm:t>
    </dgm:pt>
    <dgm:pt modelId="{9EBB7352-A954-4215-AEC0-3532447181FE}" type="pres">
      <dgm:prSet presAssocID="{F9ACB993-B0A4-44B3-A711-7EFE330E933C}" presName="parTrans" presStyleLbl="sibTrans2D1" presStyleIdx="0" presStyleCnt="6"/>
      <dgm:spPr/>
      <dgm:t>
        <a:bodyPr/>
        <a:lstStyle/>
        <a:p>
          <a:endParaRPr lang="ru-RU"/>
        </a:p>
      </dgm:t>
    </dgm:pt>
    <dgm:pt modelId="{AE4D15BD-03DC-4B6A-B656-A0B756CA5E1F}" type="pres">
      <dgm:prSet presAssocID="{F9ACB993-B0A4-44B3-A711-7EFE330E933C}" presName="connectorText" presStyleLbl="sibTrans2D1" presStyleIdx="0" presStyleCnt="6"/>
      <dgm:spPr/>
      <dgm:t>
        <a:bodyPr/>
        <a:lstStyle/>
        <a:p>
          <a:endParaRPr lang="ru-RU"/>
        </a:p>
      </dgm:t>
    </dgm:pt>
    <dgm:pt modelId="{64017187-EDF7-4825-82A7-5FE3D8C5A125}" type="pres">
      <dgm:prSet presAssocID="{C69C54CA-73B6-4DE1-8956-A20C4389638D}" presName="node" presStyleLbl="node1" presStyleIdx="0" presStyleCnt="6" custScaleX="138700" custScaleY="47891" custRadScaleRad="114794" custRadScaleInc="-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DF1C376-2577-45D6-B6DF-9C0666D8E2F5}" type="pres">
      <dgm:prSet presAssocID="{926D9319-BA90-4487-A3E9-1910CC0CB235}" presName="parTrans" presStyleLbl="sibTrans2D1" presStyleIdx="1" presStyleCnt="6"/>
      <dgm:spPr/>
      <dgm:t>
        <a:bodyPr/>
        <a:lstStyle/>
        <a:p>
          <a:endParaRPr lang="ru-RU"/>
        </a:p>
      </dgm:t>
    </dgm:pt>
    <dgm:pt modelId="{6631B5D5-6133-4519-8A7B-44442EF7E72C}" type="pres">
      <dgm:prSet presAssocID="{926D9319-BA90-4487-A3E9-1910CC0CB235}" presName="connectorText" presStyleLbl="sibTrans2D1" presStyleIdx="1" presStyleCnt="6"/>
      <dgm:spPr/>
      <dgm:t>
        <a:bodyPr/>
        <a:lstStyle/>
        <a:p>
          <a:endParaRPr lang="ru-RU"/>
        </a:p>
      </dgm:t>
    </dgm:pt>
    <dgm:pt modelId="{3C2842F8-1939-4237-8E3F-63910AC70CFD}" type="pres">
      <dgm:prSet presAssocID="{64FAB581-3E7D-4755-8E14-A78930709037}" presName="node" presStyleLbl="node1" presStyleIdx="1" presStyleCnt="6" custScaleX="222611" custScaleY="81299" custRadScaleRad="164517" custRadScaleInc="-1098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05C28E6-3275-4969-8C53-FF2A72789C7D}" type="pres">
      <dgm:prSet presAssocID="{C59EB5C1-61C2-4593-AE8C-241F4A78163B}" presName="parTrans" presStyleLbl="sibTrans2D1" presStyleIdx="2" presStyleCnt="6"/>
      <dgm:spPr/>
      <dgm:t>
        <a:bodyPr/>
        <a:lstStyle/>
        <a:p>
          <a:endParaRPr lang="ru-RU"/>
        </a:p>
      </dgm:t>
    </dgm:pt>
    <dgm:pt modelId="{CEF5CB97-2AC9-4BF3-B797-9CAB3C3B65FA}" type="pres">
      <dgm:prSet presAssocID="{C59EB5C1-61C2-4593-AE8C-241F4A78163B}" presName="connectorText" presStyleLbl="sibTrans2D1" presStyleIdx="2" presStyleCnt="6"/>
      <dgm:spPr/>
      <dgm:t>
        <a:bodyPr/>
        <a:lstStyle/>
        <a:p>
          <a:endParaRPr lang="ru-RU"/>
        </a:p>
      </dgm:t>
    </dgm:pt>
    <dgm:pt modelId="{BE205BF2-1FC4-495E-AFFA-739104B68898}" type="pres">
      <dgm:prSet presAssocID="{CBBBA176-89FB-44CA-B1B4-51D95937E483}" presName="node" presStyleLbl="node1" presStyleIdx="2" presStyleCnt="6" custScaleX="174466" custScaleY="81299" custRadScaleRad="171029" custRadScaleInc="-4477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056D416-FEBF-4245-A166-014B1F63D28B}" type="pres">
      <dgm:prSet presAssocID="{5BBA24E3-F28F-43ED-B1B8-FFACA1A0D2C4}" presName="parTrans" presStyleLbl="sibTrans2D1" presStyleIdx="3" presStyleCnt="6"/>
      <dgm:spPr/>
      <dgm:t>
        <a:bodyPr/>
        <a:lstStyle/>
        <a:p>
          <a:endParaRPr lang="ru-RU"/>
        </a:p>
      </dgm:t>
    </dgm:pt>
    <dgm:pt modelId="{24F15B34-34F3-4BED-A360-8ED047180393}" type="pres">
      <dgm:prSet presAssocID="{5BBA24E3-F28F-43ED-B1B8-FFACA1A0D2C4}" presName="connectorText" presStyleLbl="sibTrans2D1" presStyleIdx="3" presStyleCnt="6"/>
      <dgm:spPr/>
      <dgm:t>
        <a:bodyPr/>
        <a:lstStyle/>
        <a:p>
          <a:endParaRPr lang="ru-RU"/>
        </a:p>
      </dgm:t>
    </dgm:pt>
    <dgm:pt modelId="{1F31537D-6695-4525-A0E6-B758102EB3EF}" type="pres">
      <dgm:prSet presAssocID="{6C3208F5-D4C9-433F-ABEA-E5911DAA1557}" presName="node" presStyleLbl="node1" presStyleIdx="3" presStyleCnt="6" custScaleX="172398" custScaleY="81299" custRadScaleRad="112262" custRadScaleInc="1741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E45DC71-C528-43B6-A7E7-E12420854B71}" type="pres">
      <dgm:prSet presAssocID="{54617BFE-B506-454B-9E96-D70CA620BD4E}" presName="parTrans" presStyleLbl="sibTrans2D1" presStyleIdx="4" presStyleCnt="6"/>
      <dgm:spPr/>
      <dgm:t>
        <a:bodyPr/>
        <a:lstStyle/>
        <a:p>
          <a:endParaRPr lang="ru-RU"/>
        </a:p>
      </dgm:t>
    </dgm:pt>
    <dgm:pt modelId="{BF62BD11-6D09-4455-AFD9-404722191FA6}" type="pres">
      <dgm:prSet presAssocID="{54617BFE-B506-454B-9E96-D70CA620BD4E}" presName="connectorText" presStyleLbl="sibTrans2D1" presStyleIdx="4" presStyleCnt="6"/>
      <dgm:spPr/>
      <dgm:t>
        <a:bodyPr/>
        <a:lstStyle/>
        <a:p>
          <a:endParaRPr lang="ru-RU"/>
        </a:p>
      </dgm:t>
    </dgm:pt>
    <dgm:pt modelId="{009BD423-7607-42E2-9B27-90BE6C1492C8}" type="pres">
      <dgm:prSet presAssocID="{ABE48141-9DC9-4D67-B22B-1F2BFA134025}" presName="node" presStyleLbl="node1" presStyleIdx="4" presStyleCnt="6" custScaleX="197409" custScaleY="83328" custRadScaleRad="182317" custRadScaleInc="4739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B38C197-B9D8-41F2-8A9D-473F16A983E1}" type="pres">
      <dgm:prSet presAssocID="{09FB905A-492D-445B-9117-12D15998AF48}" presName="parTrans" presStyleLbl="sibTrans2D1" presStyleIdx="5" presStyleCnt="6"/>
      <dgm:spPr/>
      <dgm:t>
        <a:bodyPr/>
        <a:lstStyle/>
        <a:p>
          <a:endParaRPr lang="ru-RU"/>
        </a:p>
      </dgm:t>
    </dgm:pt>
    <dgm:pt modelId="{FD619B41-560B-42D9-A357-F45F348BF7D0}" type="pres">
      <dgm:prSet presAssocID="{09FB905A-492D-445B-9117-12D15998AF48}" presName="connectorText" presStyleLbl="sibTrans2D1" presStyleIdx="5" presStyleCnt="6"/>
      <dgm:spPr/>
      <dgm:t>
        <a:bodyPr/>
        <a:lstStyle/>
        <a:p>
          <a:endParaRPr lang="ru-RU"/>
        </a:p>
      </dgm:t>
    </dgm:pt>
    <dgm:pt modelId="{1AC814E9-D0D9-43E7-921E-252976C4C54B}" type="pres">
      <dgm:prSet presAssocID="{FD6654CD-673D-4F2E-A2EF-5C5A9A99B30F}" presName="node" presStyleLbl="node1" presStyleIdx="5" presStyleCnt="6" custScaleX="165880" custScaleY="71339" custRadScaleRad="166156" custRadScaleInc="672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62DB1049-92F4-4526-959A-E9CAA895A73C}" type="presOf" srcId="{54617BFE-B506-454B-9E96-D70CA620BD4E}" destId="{DE45DC71-C528-43B6-A7E7-E12420854B71}" srcOrd="0" destOrd="0" presId="urn:microsoft.com/office/officeart/2005/8/layout/radial5"/>
    <dgm:cxn modelId="{DCFA1311-D358-42AA-850F-E683A7A5D6B4}" type="presOf" srcId="{DE10FD26-2055-482B-BCCE-3F5973E6CCCE}" destId="{1D53B76A-E0BE-46BD-8A59-EBCD3BA2D04D}" srcOrd="0" destOrd="0" presId="urn:microsoft.com/office/officeart/2005/8/layout/radial5"/>
    <dgm:cxn modelId="{F3E4D731-9391-4C1E-A90E-0A98078313BE}" srcId="{DE10FD26-2055-482B-BCCE-3F5973E6CCCE}" destId="{CBBBA176-89FB-44CA-B1B4-51D95937E483}" srcOrd="2" destOrd="0" parTransId="{C59EB5C1-61C2-4593-AE8C-241F4A78163B}" sibTransId="{4C54155D-AAC5-47A3-94EA-60C742E98E49}"/>
    <dgm:cxn modelId="{7BF3A875-920C-45DB-B972-BDB449158742}" type="presOf" srcId="{ABE48141-9DC9-4D67-B22B-1F2BFA134025}" destId="{009BD423-7607-42E2-9B27-90BE6C1492C8}" srcOrd="0" destOrd="0" presId="urn:microsoft.com/office/officeart/2005/8/layout/radial5"/>
    <dgm:cxn modelId="{64A63943-1B19-415B-8241-35217F29503D}" type="presOf" srcId="{F9ACB993-B0A4-44B3-A711-7EFE330E933C}" destId="{9EBB7352-A954-4215-AEC0-3532447181FE}" srcOrd="0" destOrd="0" presId="urn:microsoft.com/office/officeart/2005/8/layout/radial5"/>
    <dgm:cxn modelId="{40E7D244-7EFD-4047-A850-9EA1EEAFCFF7}" type="presOf" srcId="{CBBBA176-89FB-44CA-B1B4-51D95937E483}" destId="{BE205BF2-1FC4-495E-AFFA-739104B68898}" srcOrd="0" destOrd="0" presId="urn:microsoft.com/office/officeart/2005/8/layout/radial5"/>
    <dgm:cxn modelId="{5B0EC6ED-5D22-4020-9A2D-C4448264B32D}" type="presOf" srcId="{F9ACB993-B0A4-44B3-A711-7EFE330E933C}" destId="{AE4D15BD-03DC-4B6A-B656-A0B756CA5E1F}" srcOrd="1" destOrd="0" presId="urn:microsoft.com/office/officeart/2005/8/layout/radial5"/>
    <dgm:cxn modelId="{F6E97B87-E280-4B05-8A8A-7ED6EDDCE099}" srcId="{DE10FD26-2055-482B-BCCE-3F5973E6CCCE}" destId="{64FAB581-3E7D-4755-8E14-A78930709037}" srcOrd="1" destOrd="0" parTransId="{926D9319-BA90-4487-A3E9-1910CC0CB235}" sibTransId="{F0E53992-28E8-4B97-A756-1E63E844BC3A}"/>
    <dgm:cxn modelId="{43710EE8-6001-4288-ABFA-D875094680D9}" srcId="{EFDD548E-647A-4BEA-BE7C-F75726E39D6A}" destId="{9A375725-989F-4C06-8619-2E6191B16BF1}" srcOrd="2" destOrd="0" parTransId="{653EB741-C6AB-4747-839B-62A512EFFE35}" sibTransId="{388BD5A7-9FE8-42A0-896B-FD617D378AC2}"/>
    <dgm:cxn modelId="{6C949C17-E695-43AA-8EC8-D4439B5493D2}" type="presOf" srcId="{C59EB5C1-61C2-4593-AE8C-241F4A78163B}" destId="{CEF5CB97-2AC9-4BF3-B797-9CAB3C3B65FA}" srcOrd="1" destOrd="0" presId="urn:microsoft.com/office/officeart/2005/8/layout/radial5"/>
    <dgm:cxn modelId="{0ADB9A73-5AF7-4AED-A659-07A33CCD4A73}" type="presOf" srcId="{54617BFE-B506-454B-9E96-D70CA620BD4E}" destId="{BF62BD11-6D09-4455-AFD9-404722191FA6}" srcOrd="1" destOrd="0" presId="urn:microsoft.com/office/officeart/2005/8/layout/radial5"/>
    <dgm:cxn modelId="{C460C089-2C88-4118-A4E2-D3DD146A92CD}" srcId="{EFDD548E-647A-4BEA-BE7C-F75726E39D6A}" destId="{6415DCEA-091D-4E96-B568-8BE225FB448D}" srcOrd="1" destOrd="0" parTransId="{8A8F8E7D-2659-47DB-9E61-4AA94592C180}" sibTransId="{FD5B9D86-BD88-4136-A3E7-0D3BA6C685BC}"/>
    <dgm:cxn modelId="{6C67EC3E-9C54-44F2-9623-8695D229D4B6}" srcId="{DE10FD26-2055-482B-BCCE-3F5973E6CCCE}" destId="{ABE48141-9DC9-4D67-B22B-1F2BFA134025}" srcOrd="4" destOrd="0" parTransId="{54617BFE-B506-454B-9E96-D70CA620BD4E}" sibTransId="{73EFAD1E-591A-4895-A9C6-9DD8A2204BE4}"/>
    <dgm:cxn modelId="{AE2B749D-9B0C-4E3F-8C93-11453734B5DC}" srcId="{DE10FD26-2055-482B-BCCE-3F5973E6CCCE}" destId="{FD6654CD-673D-4F2E-A2EF-5C5A9A99B30F}" srcOrd="5" destOrd="0" parTransId="{09FB905A-492D-445B-9117-12D15998AF48}" sibTransId="{6CA74004-C9BC-4114-B027-99FEAF71F984}"/>
    <dgm:cxn modelId="{B481F146-F9F6-4853-91E3-1E939626DC05}" type="presOf" srcId="{EFDD548E-647A-4BEA-BE7C-F75726E39D6A}" destId="{785EF1FB-D442-418E-AAB4-33A932404576}" srcOrd="0" destOrd="0" presId="urn:microsoft.com/office/officeart/2005/8/layout/radial5"/>
    <dgm:cxn modelId="{0D4DD100-8676-4FAB-8672-3FB2C33E5517}" type="presOf" srcId="{09FB905A-492D-445B-9117-12D15998AF48}" destId="{DB38C197-B9D8-41F2-8A9D-473F16A983E1}" srcOrd="0" destOrd="0" presId="urn:microsoft.com/office/officeart/2005/8/layout/radial5"/>
    <dgm:cxn modelId="{B76FD677-815B-4FD8-8183-C11877AB1FDC}" type="presOf" srcId="{64FAB581-3E7D-4755-8E14-A78930709037}" destId="{3C2842F8-1939-4237-8E3F-63910AC70CFD}" srcOrd="0" destOrd="0" presId="urn:microsoft.com/office/officeart/2005/8/layout/radial5"/>
    <dgm:cxn modelId="{401BD3E7-B441-4452-82C8-0E07A0815AE6}" type="presOf" srcId="{6C3208F5-D4C9-433F-ABEA-E5911DAA1557}" destId="{1F31537D-6695-4525-A0E6-B758102EB3EF}" srcOrd="0" destOrd="0" presId="urn:microsoft.com/office/officeart/2005/8/layout/radial5"/>
    <dgm:cxn modelId="{448BEF19-62EF-4D6D-917E-F2B5EE475092}" type="presOf" srcId="{5BBA24E3-F28F-43ED-B1B8-FFACA1A0D2C4}" destId="{5056D416-FEBF-4245-A166-014B1F63D28B}" srcOrd="0" destOrd="0" presId="urn:microsoft.com/office/officeart/2005/8/layout/radial5"/>
    <dgm:cxn modelId="{ED00E981-1347-40F2-8084-5DD4FC610B41}" type="presOf" srcId="{FD6654CD-673D-4F2E-A2EF-5C5A9A99B30F}" destId="{1AC814E9-D0D9-43E7-921E-252976C4C54B}" srcOrd="0" destOrd="0" presId="urn:microsoft.com/office/officeart/2005/8/layout/radial5"/>
    <dgm:cxn modelId="{540279B6-0A03-4482-B2DE-B0C6B7CC4BB0}" type="presOf" srcId="{C59EB5C1-61C2-4593-AE8C-241F4A78163B}" destId="{F05C28E6-3275-4969-8C53-FF2A72789C7D}" srcOrd="0" destOrd="0" presId="urn:microsoft.com/office/officeart/2005/8/layout/radial5"/>
    <dgm:cxn modelId="{84DE1573-07B4-456C-91A2-18DD82083A93}" type="presOf" srcId="{09FB905A-492D-445B-9117-12D15998AF48}" destId="{FD619B41-560B-42D9-A357-F45F348BF7D0}" srcOrd="1" destOrd="0" presId="urn:microsoft.com/office/officeart/2005/8/layout/radial5"/>
    <dgm:cxn modelId="{1CF0EE1F-60FE-41B1-9C6C-3F022C634A4C}" type="presOf" srcId="{926D9319-BA90-4487-A3E9-1910CC0CB235}" destId="{6631B5D5-6133-4519-8A7B-44442EF7E72C}" srcOrd="1" destOrd="0" presId="urn:microsoft.com/office/officeart/2005/8/layout/radial5"/>
    <dgm:cxn modelId="{9949DB8A-7B97-40C4-A89C-30F0319E268F}" srcId="{EFDD548E-647A-4BEA-BE7C-F75726E39D6A}" destId="{DE10FD26-2055-482B-BCCE-3F5973E6CCCE}" srcOrd="0" destOrd="0" parTransId="{7DE28424-5D83-4E3D-B0DA-78877BA245C9}" sibTransId="{C11C7F4A-F223-45DB-8693-45E9BB0DE0FD}"/>
    <dgm:cxn modelId="{23A6D051-2825-451E-AB0E-81167BC66F18}" srcId="{DE10FD26-2055-482B-BCCE-3F5973E6CCCE}" destId="{6C3208F5-D4C9-433F-ABEA-E5911DAA1557}" srcOrd="3" destOrd="0" parTransId="{5BBA24E3-F28F-43ED-B1B8-FFACA1A0D2C4}" sibTransId="{BB923A3F-273A-4B80-BD38-9D53C5C99544}"/>
    <dgm:cxn modelId="{EF550920-4112-4117-8EA3-6792C6C5B911}" srcId="{EFDD548E-647A-4BEA-BE7C-F75726E39D6A}" destId="{E129ECB7-8338-46A2-B093-D708BD65EF60}" srcOrd="3" destOrd="0" parTransId="{73E5E739-06C9-497B-8009-7DB77731D081}" sibTransId="{BF59709D-8D81-4329-B5CF-DBD2F685C8BA}"/>
    <dgm:cxn modelId="{FC8F8135-1822-4358-B535-D7D0766A1B76}" type="presOf" srcId="{5BBA24E3-F28F-43ED-B1B8-FFACA1A0D2C4}" destId="{24F15B34-34F3-4BED-A360-8ED047180393}" srcOrd="1" destOrd="0" presId="urn:microsoft.com/office/officeart/2005/8/layout/radial5"/>
    <dgm:cxn modelId="{8B010936-9656-4FBC-9465-B943D1BA2507}" type="presOf" srcId="{C69C54CA-73B6-4DE1-8956-A20C4389638D}" destId="{64017187-EDF7-4825-82A7-5FE3D8C5A125}" srcOrd="0" destOrd="0" presId="urn:microsoft.com/office/officeart/2005/8/layout/radial5"/>
    <dgm:cxn modelId="{186EE116-55FF-4DBE-843F-0C6E8F474346}" srcId="{DE10FD26-2055-482B-BCCE-3F5973E6CCCE}" destId="{C69C54CA-73B6-4DE1-8956-A20C4389638D}" srcOrd="0" destOrd="0" parTransId="{F9ACB993-B0A4-44B3-A711-7EFE330E933C}" sibTransId="{75549EEE-D02D-4F78-9F05-764776A79AF3}"/>
    <dgm:cxn modelId="{BEBD5939-2B2F-4290-B9E6-A47AACCF78B0}" srcId="{EFDD548E-647A-4BEA-BE7C-F75726E39D6A}" destId="{132383A2-8EAC-4B85-9D1B-219336EEEE01}" srcOrd="4" destOrd="0" parTransId="{D217FE33-BD14-4C31-B352-B343592938AD}" sibTransId="{6D47E5AD-DA04-4DC5-B029-2347CEDEA1C5}"/>
    <dgm:cxn modelId="{8949D08C-5479-4384-9357-E95FA362EEF1}" type="presOf" srcId="{926D9319-BA90-4487-A3E9-1910CC0CB235}" destId="{9DF1C376-2577-45D6-B6DF-9C0666D8E2F5}" srcOrd="0" destOrd="0" presId="urn:microsoft.com/office/officeart/2005/8/layout/radial5"/>
    <dgm:cxn modelId="{8AC407CC-1DD3-4E90-9C38-0968BD3EF45E}" type="presParOf" srcId="{785EF1FB-D442-418E-AAB4-33A932404576}" destId="{1D53B76A-E0BE-46BD-8A59-EBCD3BA2D04D}" srcOrd="0" destOrd="0" presId="urn:microsoft.com/office/officeart/2005/8/layout/radial5"/>
    <dgm:cxn modelId="{FB4FBEF7-626F-4128-89C5-99DE41B5222E}" type="presParOf" srcId="{785EF1FB-D442-418E-AAB4-33A932404576}" destId="{9EBB7352-A954-4215-AEC0-3532447181FE}" srcOrd="1" destOrd="0" presId="urn:microsoft.com/office/officeart/2005/8/layout/radial5"/>
    <dgm:cxn modelId="{C51667A6-9935-4A8F-8D50-2AE373145C55}" type="presParOf" srcId="{9EBB7352-A954-4215-AEC0-3532447181FE}" destId="{AE4D15BD-03DC-4B6A-B656-A0B756CA5E1F}" srcOrd="0" destOrd="0" presId="urn:microsoft.com/office/officeart/2005/8/layout/radial5"/>
    <dgm:cxn modelId="{962C6166-DA33-4DA8-A72C-4387212B543E}" type="presParOf" srcId="{785EF1FB-D442-418E-AAB4-33A932404576}" destId="{64017187-EDF7-4825-82A7-5FE3D8C5A125}" srcOrd="2" destOrd="0" presId="urn:microsoft.com/office/officeart/2005/8/layout/radial5"/>
    <dgm:cxn modelId="{48B41216-D721-426F-B4B9-3F68AD0617E7}" type="presParOf" srcId="{785EF1FB-D442-418E-AAB4-33A932404576}" destId="{9DF1C376-2577-45D6-B6DF-9C0666D8E2F5}" srcOrd="3" destOrd="0" presId="urn:microsoft.com/office/officeart/2005/8/layout/radial5"/>
    <dgm:cxn modelId="{4BC0F5CE-3683-4E6A-9D59-4ABC7DCF9F75}" type="presParOf" srcId="{9DF1C376-2577-45D6-B6DF-9C0666D8E2F5}" destId="{6631B5D5-6133-4519-8A7B-44442EF7E72C}" srcOrd="0" destOrd="0" presId="urn:microsoft.com/office/officeart/2005/8/layout/radial5"/>
    <dgm:cxn modelId="{75F339E2-6201-47BE-A69D-71034B7CE967}" type="presParOf" srcId="{785EF1FB-D442-418E-AAB4-33A932404576}" destId="{3C2842F8-1939-4237-8E3F-63910AC70CFD}" srcOrd="4" destOrd="0" presId="urn:microsoft.com/office/officeart/2005/8/layout/radial5"/>
    <dgm:cxn modelId="{DD979AF5-6F9E-4059-A626-09E2F222F0EA}" type="presParOf" srcId="{785EF1FB-D442-418E-AAB4-33A932404576}" destId="{F05C28E6-3275-4969-8C53-FF2A72789C7D}" srcOrd="5" destOrd="0" presId="urn:microsoft.com/office/officeart/2005/8/layout/radial5"/>
    <dgm:cxn modelId="{98E9B604-15EA-4CD1-91E9-F2F12D1708AC}" type="presParOf" srcId="{F05C28E6-3275-4969-8C53-FF2A72789C7D}" destId="{CEF5CB97-2AC9-4BF3-B797-9CAB3C3B65FA}" srcOrd="0" destOrd="0" presId="urn:microsoft.com/office/officeart/2005/8/layout/radial5"/>
    <dgm:cxn modelId="{239F0403-07F2-440D-AC6D-F7CFC7E502CE}" type="presParOf" srcId="{785EF1FB-D442-418E-AAB4-33A932404576}" destId="{BE205BF2-1FC4-495E-AFFA-739104B68898}" srcOrd="6" destOrd="0" presId="urn:microsoft.com/office/officeart/2005/8/layout/radial5"/>
    <dgm:cxn modelId="{FDE1CF66-5A8F-4D4D-85B5-9769FE06469F}" type="presParOf" srcId="{785EF1FB-D442-418E-AAB4-33A932404576}" destId="{5056D416-FEBF-4245-A166-014B1F63D28B}" srcOrd="7" destOrd="0" presId="urn:microsoft.com/office/officeart/2005/8/layout/radial5"/>
    <dgm:cxn modelId="{BFC47775-93B0-4D07-98A9-B039C4A2F76E}" type="presParOf" srcId="{5056D416-FEBF-4245-A166-014B1F63D28B}" destId="{24F15B34-34F3-4BED-A360-8ED047180393}" srcOrd="0" destOrd="0" presId="urn:microsoft.com/office/officeart/2005/8/layout/radial5"/>
    <dgm:cxn modelId="{718B651B-94D9-4778-85BD-A07F5B579A89}" type="presParOf" srcId="{785EF1FB-D442-418E-AAB4-33A932404576}" destId="{1F31537D-6695-4525-A0E6-B758102EB3EF}" srcOrd="8" destOrd="0" presId="urn:microsoft.com/office/officeart/2005/8/layout/radial5"/>
    <dgm:cxn modelId="{FDCB66FF-7A58-48FF-A347-D4B61AEE971C}" type="presParOf" srcId="{785EF1FB-D442-418E-AAB4-33A932404576}" destId="{DE45DC71-C528-43B6-A7E7-E12420854B71}" srcOrd="9" destOrd="0" presId="urn:microsoft.com/office/officeart/2005/8/layout/radial5"/>
    <dgm:cxn modelId="{4B392E6C-2702-402A-9A8F-8B0BBDBCBAF8}" type="presParOf" srcId="{DE45DC71-C528-43B6-A7E7-E12420854B71}" destId="{BF62BD11-6D09-4455-AFD9-404722191FA6}" srcOrd="0" destOrd="0" presId="urn:microsoft.com/office/officeart/2005/8/layout/radial5"/>
    <dgm:cxn modelId="{0A499E23-7807-4728-B9F3-D9F8C94483C3}" type="presParOf" srcId="{785EF1FB-D442-418E-AAB4-33A932404576}" destId="{009BD423-7607-42E2-9B27-90BE6C1492C8}" srcOrd="10" destOrd="0" presId="urn:microsoft.com/office/officeart/2005/8/layout/radial5"/>
    <dgm:cxn modelId="{D1665AD8-E6BA-43BA-9969-DE575E5EF3E1}" type="presParOf" srcId="{785EF1FB-D442-418E-AAB4-33A932404576}" destId="{DB38C197-B9D8-41F2-8A9D-473F16A983E1}" srcOrd="11" destOrd="0" presId="urn:microsoft.com/office/officeart/2005/8/layout/radial5"/>
    <dgm:cxn modelId="{713DC2FC-FC5C-4DAE-B08E-0023ECA6DD69}" type="presParOf" srcId="{DB38C197-B9D8-41F2-8A9D-473F16A983E1}" destId="{FD619B41-560B-42D9-A357-F45F348BF7D0}" srcOrd="0" destOrd="0" presId="urn:microsoft.com/office/officeart/2005/8/layout/radial5"/>
    <dgm:cxn modelId="{D3A53872-026C-4D36-8480-521C5360EFB7}" type="presParOf" srcId="{785EF1FB-D442-418E-AAB4-33A932404576}" destId="{1AC814E9-D0D9-43E7-921E-252976C4C54B}" srcOrd="12" destOrd="0" presId="urn:microsoft.com/office/officeart/2005/8/layout/radial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D53B76A-E0BE-46BD-8A59-EBCD3BA2D04D}">
      <dsp:nvSpPr>
        <dsp:cNvPr id="0" name=""/>
        <dsp:cNvSpPr/>
      </dsp:nvSpPr>
      <dsp:spPr>
        <a:xfrm>
          <a:off x="2707717" y="1552646"/>
          <a:ext cx="3451202" cy="1797886"/>
        </a:xfrm>
        <a:prstGeom prst="ellipse">
          <a:avLst/>
        </a:prstGeom>
        <a:solidFill>
          <a:schemeClr val="bg1">
            <a:lumMod val="75000"/>
          </a:schemeClr>
        </a:solidFill>
        <a:ln>
          <a:solidFill>
            <a:schemeClr val="tx1"/>
          </a:solidFill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2000" b="1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Экологиялық  биотехнология</a:t>
          </a:r>
          <a:endParaRPr lang="ru-RU" sz="2000" b="1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3213134" y="1815940"/>
        <a:ext cx="2440368" cy="1271298"/>
      </dsp:txXfrm>
    </dsp:sp>
    <dsp:sp modelId="{9EBB7352-A954-4215-AEC0-3532447181FE}">
      <dsp:nvSpPr>
        <dsp:cNvPr id="0" name=""/>
        <dsp:cNvSpPr/>
      </dsp:nvSpPr>
      <dsp:spPr>
        <a:xfrm rot="16199963">
          <a:off x="4192926" y="883552"/>
          <a:ext cx="480756" cy="458310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-70000" extrusionH="63500" prstMaterial="matte">
          <a:bevelT w="2540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700" kern="1200"/>
        </a:p>
      </dsp:txBody>
      <dsp:txXfrm rot="10800000">
        <a:off x="4261673" y="1043960"/>
        <a:ext cx="343263" cy="274986"/>
      </dsp:txXfrm>
    </dsp:sp>
    <dsp:sp modelId="{64017187-EDF7-4825-82A7-5FE3D8C5A125}">
      <dsp:nvSpPr>
        <dsp:cNvPr id="0" name=""/>
        <dsp:cNvSpPr/>
      </dsp:nvSpPr>
      <dsp:spPr>
        <a:xfrm>
          <a:off x="3498476" y="0"/>
          <a:ext cx="1869639" cy="645557"/>
        </a:xfrm>
        <a:prstGeom prst="ellipse">
          <a:avLst/>
        </a:prstGeom>
        <a:solidFill>
          <a:schemeClr val="bg2"/>
        </a:solidFill>
        <a:ln>
          <a:solidFill>
            <a:schemeClr val="tx1"/>
          </a:solidFill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800" b="1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Биохимия</a:t>
          </a:r>
          <a:endParaRPr lang="ru-RU" sz="1800" b="1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3772278" y="94540"/>
        <a:ext cx="1322035" cy="456477"/>
      </dsp:txXfrm>
    </dsp:sp>
    <dsp:sp modelId="{9DF1C376-2577-45D6-B6DF-9C0666D8E2F5}">
      <dsp:nvSpPr>
        <dsp:cNvPr id="0" name=""/>
        <dsp:cNvSpPr/>
      </dsp:nvSpPr>
      <dsp:spPr>
        <a:xfrm rot="19602198">
          <a:off x="5638820" y="1265553"/>
          <a:ext cx="502784" cy="458310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-70000" extrusionH="63500" prstMaterial="matte">
          <a:bevelT w="2540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700" kern="1200"/>
        </a:p>
      </dsp:txBody>
      <dsp:txXfrm>
        <a:off x="5650105" y="1394955"/>
        <a:ext cx="365291" cy="274986"/>
      </dsp:txXfrm>
    </dsp:sp>
    <dsp:sp modelId="{3C2842F8-1939-4237-8E3F-63910AC70CFD}">
      <dsp:nvSpPr>
        <dsp:cNvPr id="0" name=""/>
        <dsp:cNvSpPr/>
      </dsp:nvSpPr>
      <dsp:spPr>
        <a:xfrm>
          <a:off x="5527330" y="199669"/>
          <a:ext cx="3000737" cy="1095888"/>
        </a:xfrm>
        <a:prstGeom prst="ellipse">
          <a:avLst/>
        </a:prstGeom>
        <a:solidFill>
          <a:schemeClr val="bg2"/>
        </a:solidFill>
        <a:ln>
          <a:solidFill>
            <a:schemeClr val="tx1"/>
          </a:solidFill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600" b="1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Фотобиотехнология</a:t>
          </a:r>
          <a:endParaRPr lang="ru-RU" sz="1600" b="1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5966778" y="360158"/>
        <a:ext cx="2121841" cy="774910"/>
      </dsp:txXfrm>
    </dsp:sp>
    <dsp:sp modelId="{F05C28E6-3275-4969-8C53-FF2A72789C7D}">
      <dsp:nvSpPr>
        <dsp:cNvPr id="0" name=""/>
        <dsp:cNvSpPr/>
      </dsp:nvSpPr>
      <dsp:spPr>
        <a:xfrm rot="994068">
          <a:off x="6057573" y="2755269"/>
          <a:ext cx="333564" cy="458310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-70000" extrusionH="63500" prstMaterial="matte">
          <a:bevelT w="2540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700" kern="1200"/>
        </a:p>
      </dsp:txBody>
      <dsp:txXfrm>
        <a:off x="6059650" y="2832664"/>
        <a:ext cx="233495" cy="274986"/>
      </dsp:txXfrm>
    </dsp:sp>
    <dsp:sp modelId="{BE205BF2-1FC4-495E-AFFA-739104B68898}">
      <dsp:nvSpPr>
        <dsp:cNvPr id="0" name=""/>
        <dsp:cNvSpPr/>
      </dsp:nvSpPr>
      <dsp:spPr>
        <a:xfrm>
          <a:off x="6350259" y="2823761"/>
          <a:ext cx="2351755" cy="1095888"/>
        </a:xfrm>
        <a:prstGeom prst="ellipse">
          <a:avLst/>
        </a:prstGeom>
        <a:solidFill>
          <a:schemeClr val="bg2"/>
        </a:solidFill>
        <a:ln>
          <a:solidFill>
            <a:schemeClr val="tx1"/>
          </a:solidFill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700" b="1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Есептік технологиялар</a:t>
          </a:r>
          <a:endParaRPr lang="ru-RU" sz="1700" b="1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6694666" y="2984250"/>
        <a:ext cx="1662941" cy="774910"/>
      </dsp:txXfrm>
    </dsp:sp>
    <dsp:sp modelId="{5056D416-FEBF-4245-A166-014B1F63D28B}">
      <dsp:nvSpPr>
        <dsp:cNvPr id="0" name=""/>
        <dsp:cNvSpPr/>
      </dsp:nvSpPr>
      <dsp:spPr>
        <a:xfrm rot="5713524">
          <a:off x="4145093" y="3442336"/>
          <a:ext cx="353320" cy="458310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-70000" extrusionH="63500" prstMaterial="matte">
          <a:bevelT w="2540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700" kern="1200"/>
        </a:p>
      </dsp:txBody>
      <dsp:txXfrm rot="10800000">
        <a:off x="4202918" y="3481220"/>
        <a:ext cx="247324" cy="274986"/>
      </dsp:txXfrm>
    </dsp:sp>
    <dsp:sp modelId="{1F31537D-6695-4525-A0E6-B758102EB3EF}">
      <dsp:nvSpPr>
        <dsp:cNvPr id="0" name=""/>
        <dsp:cNvSpPr/>
      </dsp:nvSpPr>
      <dsp:spPr>
        <a:xfrm>
          <a:off x="3078481" y="4012876"/>
          <a:ext cx="2323879" cy="1095888"/>
        </a:xfrm>
        <a:prstGeom prst="ellipse">
          <a:avLst/>
        </a:prstGeom>
        <a:solidFill>
          <a:schemeClr val="bg2"/>
        </a:solidFill>
        <a:ln>
          <a:solidFill>
            <a:schemeClr val="tx1"/>
          </a:solidFill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700" b="1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Микробиология</a:t>
          </a:r>
          <a:endParaRPr lang="ru-RU" sz="1700" b="1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3418805" y="4173365"/>
        <a:ext cx="1643231" cy="774910"/>
      </dsp:txXfrm>
    </dsp:sp>
    <dsp:sp modelId="{DE45DC71-C528-43B6-A7E7-E12420854B71}">
      <dsp:nvSpPr>
        <dsp:cNvPr id="0" name=""/>
        <dsp:cNvSpPr/>
      </dsp:nvSpPr>
      <dsp:spPr>
        <a:xfrm rot="9793322">
          <a:off x="2538648" y="2749727"/>
          <a:ext cx="291513" cy="458310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-70000" extrusionH="63500" prstMaterial="matte">
          <a:bevelT w="2540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700" kern="1200"/>
        </a:p>
      </dsp:txBody>
      <dsp:txXfrm rot="10800000">
        <a:off x="2624241" y="2828767"/>
        <a:ext cx="204059" cy="274986"/>
      </dsp:txXfrm>
    </dsp:sp>
    <dsp:sp modelId="{009BD423-7607-42E2-9B27-90BE6C1492C8}">
      <dsp:nvSpPr>
        <dsp:cNvPr id="0" name=""/>
        <dsp:cNvSpPr/>
      </dsp:nvSpPr>
      <dsp:spPr>
        <a:xfrm>
          <a:off x="0" y="2825460"/>
          <a:ext cx="2661020" cy="1123239"/>
        </a:xfrm>
        <a:prstGeom prst="ellipse">
          <a:avLst/>
        </a:prstGeom>
        <a:solidFill>
          <a:schemeClr val="bg2"/>
        </a:solidFill>
        <a:ln>
          <a:solidFill>
            <a:schemeClr val="tx1"/>
          </a:solidFill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800" b="1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Гендік инженерия</a:t>
          </a:r>
          <a:endParaRPr lang="ru-RU" sz="1800" b="1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389697" y="2989955"/>
        <a:ext cx="1881626" cy="794249"/>
      </dsp:txXfrm>
    </dsp:sp>
    <dsp:sp modelId="{DB38C197-B9D8-41F2-8A9D-473F16A983E1}">
      <dsp:nvSpPr>
        <dsp:cNvPr id="0" name=""/>
        <dsp:cNvSpPr/>
      </dsp:nvSpPr>
      <dsp:spPr>
        <a:xfrm rot="12721014">
          <a:off x="2595118" y="1252814"/>
          <a:ext cx="575004" cy="458310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-70000" extrusionH="63500" prstMaterial="matte">
          <a:bevelT w="2540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700" kern="1200"/>
        </a:p>
      </dsp:txBody>
      <dsp:txXfrm rot="10800000">
        <a:off x="2722154" y="1380923"/>
        <a:ext cx="437511" cy="274986"/>
      </dsp:txXfrm>
    </dsp:sp>
    <dsp:sp modelId="{1AC814E9-D0D9-43E7-921E-252976C4C54B}">
      <dsp:nvSpPr>
        <dsp:cNvPr id="0" name=""/>
        <dsp:cNvSpPr/>
      </dsp:nvSpPr>
      <dsp:spPr>
        <a:xfrm>
          <a:off x="657299" y="308774"/>
          <a:ext cx="2236018" cy="961630"/>
        </a:xfrm>
        <a:prstGeom prst="ellipse">
          <a:avLst/>
        </a:prstGeom>
        <a:solidFill>
          <a:schemeClr val="bg2"/>
        </a:solidFill>
        <a:ln>
          <a:solidFill>
            <a:schemeClr val="tx1"/>
          </a:solidFill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Химиялық</a:t>
          </a:r>
          <a:r>
            <a:rPr lang="ru-RU" sz="1800" b="1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инженерия</a:t>
          </a:r>
          <a:endParaRPr lang="ru-RU" sz="1800" b="1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984756" y="449601"/>
        <a:ext cx="1581104" cy="67997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5">
  <dgm:title val=""/>
  <dgm:desc val=""/>
  <dgm:catLst>
    <dgm:cat type="relationship" pri="23000"/>
    <dgm:cat type="cycle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  <dgm:param type="ctrShpMap" val="fNode"/>
        </dgm:alg>
      </dgm:if>
      <dgm:else name="Name3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parTrans" refType="w" refFor="ch" refForName="centerShape" fact="0.4"/>
      <dgm:constr type="w" for="ch" forName="node" refType="w" refFor="ch" refForName="centerShape" op="equ" fact="1.25"/>
      <dgm:constr type="sp" refType="w" refFor="ch" refForName="centerShape" op="equ" fact="0.4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node" refType="primFontSz" refFor="ch" refForName="centerShape" op="lte"/>
      <dgm:constr type="primFontSz" for="des" forName="connectorText" op="equ" val="55"/>
      <dgm:constr type="primFontSz" for="des" forName="connectorText" refType="primFontSz" refFor="ch" refForName="centerShape" op="lte" fact="0.8"/>
      <dgm:constr type="primFontSz" for="des" forName="connectorText" refType="primFontSz" refFor="des" refForName="node" op="lte"/>
    </dgm:constrLst>
    <dgm:choose name="Name4">
      <dgm:if name="Name5" axis="ch ch" ptType="node node" st="1 1" cnt="1 0" func="cnt" op="lte" val="6">
        <dgm:ruleLst>
          <dgm:rule type="w" for="ch" forName="node" val="NaN" fact="1" max="NaN"/>
        </dgm:ruleLst>
      </dgm:if>
      <dgm:if name="Name6" axis="ch ch" ptType="node node" st="1 1" cnt="1 0" func="cnt" op="lte" val="8">
        <dgm:ruleLst>
          <dgm:rule type="w" for="ch" forName="node" val="NaN" fact="0.9" max="NaN"/>
        </dgm:ruleLst>
      </dgm:if>
      <dgm:if name="Name7" axis="ch ch" ptType="node node" st="1 1" cnt="1 0" func="cnt" op="lte" val="10">
        <dgm:ruleLst>
          <dgm:rule type="w" for="ch" forName="node" val="NaN" fact="0.8" max="NaN"/>
        </dgm:ruleLst>
      </dgm:if>
      <dgm:if name="Name8" axis="ch ch" ptType="node node" st="1 1" cnt="1 0" func="cnt" op="lte" val="12">
        <dgm:ruleLst>
          <dgm:rule type="w" for="ch" forName="node" val="NaN" fact="0.7" max="NaN"/>
        </dgm:ruleLst>
      </dgm:if>
      <dgm:if name="Name9" axis="ch ch" ptType="node node" st="1 1" cnt="1 0" func="cnt" op="lte" val="14">
        <dgm:ruleLst>
          <dgm:rule type="w" for="ch" forName="node" val="NaN" fact="0.6" max="NaN"/>
        </dgm:ruleLst>
      </dgm:if>
      <dgm:else name="Name10">
        <dgm:ruleLst>
          <dgm:rule type="w" for="ch" forName="node" val="NaN" fact="0.5" max="NaN"/>
        </dgm:ruleLst>
      </dgm:else>
    </dgm:choose>
    <dgm:forEach name="Name11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12" axis="ch">
        <dgm:forEach name="Name13" axis="self" ptType="parTrans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h" refType="w" fact="0.85"/>
            </dgm:constrLst>
            <dgm:ruleLst/>
            <dgm:layoutNode name="connectorText">
              <dgm:alg type="tx">
                <dgm:param type="autoTxRot" val="grav"/>
              </dgm:alg>
              <dgm:shape xmlns:r="http://schemas.openxmlformats.org/officeDocument/2006/relationships" type="conn" r:blip="" hideGeom="1">
                <dgm:adjLst/>
              </dgm:shape>
              <dgm:presOf axis="self"/>
              <dgm:constrLst>
                <dgm:constr type="lMarg"/>
                <dgm:constr type="rMarg"/>
                <dgm:constr type="tMarg"/>
                <dgm:constr type="bMarg"/>
              </dgm:constrLst>
              <dgm:ruleLst>
                <dgm:rule type="primFontSz" val="5" fact="NaN" max="NaN"/>
              </dgm:ruleLst>
            </dgm:layoutNode>
          </dgm:layoutNode>
        </dgm:forEach>
        <dgm:forEach name="Name14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w" val="INF" fact="NaN" max="NaN"/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2#1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511175"/>
          </a:xfrm>
          <a:prstGeom prst="rect">
            <a:avLst/>
          </a:prstGeom>
        </p:spPr>
        <p:txBody>
          <a:bodyPr vert="horz" lIns="99066" tIns="49533" rIns="99066" bIns="49533" rtlCol="0"/>
          <a:lstStyle>
            <a:lvl1pPr algn="l">
              <a:defRPr sz="1300">
                <a:cs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4022725" y="0"/>
            <a:ext cx="3078163" cy="511175"/>
          </a:xfrm>
          <a:prstGeom prst="rect">
            <a:avLst/>
          </a:prstGeom>
        </p:spPr>
        <p:txBody>
          <a:bodyPr vert="horz" lIns="99066" tIns="49533" rIns="99066" bIns="49533" rtlCol="0"/>
          <a:lstStyle>
            <a:lvl1pPr algn="r">
              <a:defRPr sz="1300" smtClean="0">
                <a:cs typeface="Arial" charset="0"/>
              </a:defRPr>
            </a:lvl1pPr>
          </a:lstStyle>
          <a:p>
            <a:pPr>
              <a:defRPr/>
            </a:pPr>
            <a:fld id="{5F41C27A-8781-4197-A75F-4F6F11395C1C}" type="datetimeFigureOut">
              <a:rPr lang="ru-RU"/>
              <a:pPr>
                <a:defRPr/>
              </a:pPr>
              <a:t>27.01.2021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93775" y="768350"/>
            <a:ext cx="5114925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66" tIns="49533" rIns="99066" bIns="49533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709613" y="4860925"/>
            <a:ext cx="5683250" cy="4605338"/>
          </a:xfrm>
          <a:prstGeom prst="rect">
            <a:avLst/>
          </a:prstGeom>
        </p:spPr>
        <p:txBody>
          <a:bodyPr vert="horz" lIns="99066" tIns="49533" rIns="99066" bIns="49533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8163" cy="511175"/>
          </a:xfrm>
          <a:prstGeom prst="rect">
            <a:avLst/>
          </a:prstGeom>
        </p:spPr>
        <p:txBody>
          <a:bodyPr vert="horz" lIns="99066" tIns="49533" rIns="99066" bIns="49533" rtlCol="0" anchor="b"/>
          <a:lstStyle>
            <a:lvl1pPr algn="l">
              <a:defRPr sz="1300">
                <a:cs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4022725" y="9721850"/>
            <a:ext cx="3078163" cy="511175"/>
          </a:xfrm>
          <a:prstGeom prst="rect">
            <a:avLst/>
          </a:prstGeom>
        </p:spPr>
        <p:txBody>
          <a:bodyPr vert="horz" wrap="square" lIns="99066" tIns="49533" rIns="99066" bIns="49533" numCol="1" anchor="b" anchorCtr="0" compatLnSpc="1">
            <a:prstTxWarp prst="textNoShape">
              <a:avLst/>
            </a:prstTxWarp>
          </a:bodyPr>
          <a:lstStyle>
            <a:lvl1pPr algn="r">
              <a:defRPr sz="1300"/>
            </a:lvl1pPr>
          </a:lstStyle>
          <a:p>
            <a:fld id="{941445E6-E406-4588-98FA-E62F50175A00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10395070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007F3B-3250-4509-BC12-76F453880F64}" type="datetimeFigureOut">
              <a:rPr lang="ru-RU"/>
              <a:pPr>
                <a:defRPr/>
              </a:pPr>
              <a:t>27.01.2021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C890F17-7F2E-42FE-965B-777ADC981C94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5552271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098AD3-81F2-4BD7-A174-68B45DA6C656}" type="datetimeFigureOut">
              <a:rPr lang="ru-RU"/>
              <a:pPr>
                <a:defRPr/>
              </a:pPr>
              <a:t>27.01.2021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E7CCF6D-245B-4831-9C89-AB842D5F753F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7826258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628FB0-0456-41EF-827C-FBA04C313E1D}" type="datetimeFigureOut">
              <a:rPr lang="ru-RU"/>
              <a:pPr>
                <a:defRPr/>
              </a:pPr>
              <a:t>27.01.2021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18B3238-D22D-4111-9915-4FDF2457F901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7442229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35B922-9F6D-48C9-BB07-A610518A2808}" type="datetimeFigureOut">
              <a:rPr lang="ru-RU"/>
              <a:pPr>
                <a:defRPr/>
              </a:pPr>
              <a:t>27.01.2021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ECFC2F1-F1B6-4C23-BC69-C81D4D28CC55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2750887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E9D3E4-1EEC-404A-8DB6-11F9EAFE9B71}" type="datetimeFigureOut">
              <a:rPr lang="ru-RU"/>
              <a:pPr>
                <a:defRPr/>
              </a:pPr>
              <a:t>27.01.2021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C43047E-7253-42BF-B4F5-B29C40AFB0FA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3300319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9080E2-88C5-4CE5-9052-05BF09211B23}" type="datetimeFigureOut">
              <a:rPr lang="ru-RU"/>
              <a:pPr>
                <a:defRPr/>
              </a:pPr>
              <a:t>27.01.2021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2DF2CB0-EFEC-4F73-A20E-282F642C397B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5007120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3AEBCA-BD1E-4175-A301-487E26BCE144}" type="datetimeFigureOut">
              <a:rPr lang="ru-RU"/>
              <a:pPr>
                <a:defRPr/>
              </a:pPr>
              <a:t>27.01.2021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EE3EED9-3970-4123-AF5E-18BC9530CD62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1850694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29551B-FDE1-4CCA-88A2-CDEAF015F926}" type="datetimeFigureOut">
              <a:rPr lang="ru-RU"/>
              <a:pPr>
                <a:defRPr/>
              </a:pPr>
              <a:t>27.01.2021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E45B27B-88F0-4324-929F-110ED12EC425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9009238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0CA4E5-722B-4DA1-B198-71A32B368024}" type="datetimeFigureOut">
              <a:rPr lang="ru-RU"/>
              <a:pPr>
                <a:defRPr/>
              </a:pPr>
              <a:t>27.01.2021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EEA808-79B5-4FE7-98A7-F93A856295EC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9605608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52280E-DC70-4A81-B0DE-650AA6CACFA2}" type="datetimeFigureOut">
              <a:rPr lang="ru-RU"/>
              <a:pPr>
                <a:defRPr/>
              </a:pPr>
              <a:t>27.01.2021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899FAC2-1D29-40D0-A76A-D1BC3C1D4CD9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2103627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7D1D23-8A2E-48E6-A781-61DBEC5E63A8}" type="datetimeFigureOut">
              <a:rPr lang="ru-RU"/>
              <a:pPr>
                <a:defRPr/>
              </a:pPr>
              <a:t>27.01.2021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79211D5-A1A3-4B6A-81F3-F6723E0EFB42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6655897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smtClean="0">
                <a:solidFill>
                  <a:schemeClr val="tx1">
                    <a:tint val="75000"/>
                  </a:schemeClr>
                </a:solidFill>
                <a:cs typeface="Arial" charset="0"/>
              </a:defRPr>
            </a:lvl1pPr>
          </a:lstStyle>
          <a:p>
            <a:pPr>
              <a:defRPr/>
            </a:pPr>
            <a:fld id="{BFEF97C8-55BE-4823-BD88-A063BEB1C853}" type="datetimeFigureOut">
              <a:rPr lang="ru-RU"/>
              <a:pPr>
                <a:defRPr/>
              </a:pPr>
              <a:t>27.01.2021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cs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fld id="{B8C32354-A9F4-476A-88EC-75CF86D66371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827088" y="548680"/>
            <a:ext cx="7561262" cy="720725"/>
          </a:xfrm>
        </p:spPr>
        <p:txBody>
          <a:bodyPr/>
          <a:lstStyle/>
          <a:p>
            <a:r>
              <a:rPr lang="kk-KZ" alt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Экологиялық биотехнология</a:t>
            </a:r>
            <a:endParaRPr lang="ru-RU" alt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55" name="Rectangle 10"/>
          <p:cNvSpPr>
            <a:spLocks noChangeArrowheads="1"/>
          </p:cNvSpPr>
          <p:nvPr/>
        </p:nvSpPr>
        <p:spPr bwMode="auto">
          <a:xfrm>
            <a:off x="899592" y="1340768"/>
            <a:ext cx="7332389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kk-KZ" alt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Экологиялық биотехнология пәнi, мiндеттерi және қазiргi қоғамдағы маңызы</a:t>
            </a:r>
            <a:endParaRPr lang="ru-RU" alt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35894" y="2636912"/>
            <a:ext cx="6343650" cy="317182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49447891"/>
              </p:ext>
            </p:extLst>
          </p:nvPr>
        </p:nvGraphicFramePr>
        <p:xfrm>
          <a:off x="250825" y="836613"/>
          <a:ext cx="8569324" cy="5877079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1804069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580455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5184800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1066760">
                <a:tc>
                  <a:txBody>
                    <a:bodyPr/>
                    <a:lstStyle/>
                    <a:p>
                      <a:r>
                        <a:rPr lang="kk-KZ" sz="16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Пастерге</a:t>
                      </a:r>
                      <a:r>
                        <a:rPr lang="kk-KZ" sz="1600" b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дейінгі кезең </a:t>
                      </a:r>
                    </a:p>
                    <a:p>
                      <a:r>
                        <a:rPr lang="en-US" sz="1600" b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ru-RU" sz="1600" b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1865</a:t>
                      </a:r>
                      <a:r>
                        <a:rPr lang="kk-KZ" sz="1600" b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ж. дейін</a:t>
                      </a:r>
                      <a:r>
                        <a:rPr lang="en-US" sz="1600" b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ru-RU" sz="16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44" marR="91444" marT="45718" marB="45718"/>
                </a:tc>
                <a:tc>
                  <a:txBody>
                    <a:bodyPr/>
                    <a:lstStyle/>
                    <a:p>
                      <a:endParaRPr lang="ru-RU" sz="16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44" marR="91444" marT="45718" marB="45718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6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Сыра, шарап, нан өнімдері мен сыр алу үшін спиртті және сүт қышқылды</a:t>
                      </a:r>
                      <a:r>
                        <a:rPr lang="kk-KZ" sz="1600" b="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ашу процесін пайдалану. Ферментативті өнімдер мен сірке қышқылын алу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6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44" marR="91444" marT="45718" marB="45718"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1066760">
                <a:tc>
                  <a:txBody>
                    <a:bodyPr/>
                    <a:lstStyle/>
                    <a:p>
                      <a:r>
                        <a:rPr lang="kk-KZ" sz="16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Пастерден кейіңгі кезең </a:t>
                      </a:r>
                    </a:p>
                    <a:p>
                      <a:r>
                        <a:rPr lang="kk-KZ" sz="16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ru-RU" sz="16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1866-1940 </a:t>
                      </a:r>
                      <a:r>
                        <a:rPr lang="ru-RU" sz="1600" b="1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жж</a:t>
                      </a:r>
                      <a:r>
                        <a:rPr lang="ru-RU" sz="16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r>
                        <a:rPr lang="kk-KZ" sz="16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ru-RU" sz="16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44" marR="91444" marT="45718" marB="45718"/>
                </a:tc>
                <a:tc>
                  <a:txBody>
                    <a:bodyPr/>
                    <a:lstStyle/>
                    <a:p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44" marR="91444" marT="45718" marB="45718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Этанол, бутанол,</a:t>
                      </a:r>
                      <a:r>
                        <a:rPr lang="kk-KZ" sz="16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ацетон, глицерол, органикалық қышқылдар мен вакцина өндірісі. Құбыр суларын аэробты тазалау. Көмірсулардан жем</a:t>
                      </a:r>
                      <a:r>
                        <a:rPr lang="en-US" sz="16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kk-KZ" sz="16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шөп ашытқыларын өндіру</a:t>
                      </a:r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44" marR="91444" marT="45718" marB="45718"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1066760">
                <a:tc>
                  <a:txBody>
                    <a:bodyPr/>
                    <a:lstStyle/>
                    <a:p>
                      <a:r>
                        <a:rPr lang="kk-KZ" sz="16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Антибиотиктер кезеңі </a:t>
                      </a:r>
                    </a:p>
                    <a:p>
                      <a:r>
                        <a:rPr lang="kk-KZ" sz="16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en-US" sz="16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1941-1960 </a:t>
                      </a:r>
                      <a:r>
                        <a:rPr lang="ru-RU" sz="1600" b="1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жж</a:t>
                      </a:r>
                      <a:r>
                        <a:rPr lang="ru-RU" sz="16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r>
                        <a:rPr lang="kk-KZ" sz="16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ru-RU" sz="16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44" marR="91444" marT="45718" marB="45718"/>
                </a:tc>
                <a:tc>
                  <a:txBody>
                    <a:bodyPr/>
                    <a:lstStyle/>
                    <a:p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44" marR="91444" marT="45718" marB="45718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Тереңдетіп</a:t>
                      </a:r>
                      <a:r>
                        <a:rPr lang="kk-KZ" sz="16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ферментациялау арқылы пенициллин мен басқа да антибиотиктерді өндіру. Өсімдік клеткаларын дақылдау және вирусты вакциналарды алу. Стероидтардың микробиологиялық трансформациясы.</a:t>
                      </a:r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44" marR="91444" marT="45718" marB="45718"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1310590">
                <a:tc>
                  <a:txBody>
                    <a:bodyPr/>
                    <a:lstStyle/>
                    <a:p>
                      <a:r>
                        <a:rPr lang="kk-KZ" sz="16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Биосинтезді басқару кезеңі (</a:t>
                      </a:r>
                      <a:r>
                        <a:rPr lang="en-US" sz="16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1961-1975 </a:t>
                      </a:r>
                      <a:r>
                        <a:rPr lang="kk-KZ" sz="16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жж.)</a:t>
                      </a:r>
                      <a:endParaRPr lang="ru-RU" sz="16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44" marR="91444" marT="45718" marB="45718"/>
                </a:tc>
                <a:tc>
                  <a:txBody>
                    <a:bodyPr/>
                    <a:lstStyle/>
                    <a:p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44" marR="91444" marT="45718" marB="45718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Микробты мутанттар</a:t>
                      </a:r>
                      <a:r>
                        <a:rPr lang="kk-KZ" sz="16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арқылы амин қышқылдарын өндіру. Таза ферменттерді бөліп алу. Иммобилизденген ферменттер мен клеткаларды өндірісте пайдалану. Биогаз алу және өндірістік суларды анаэробты тазарту. Бактериалды полисахаридтерді өндіру.</a:t>
                      </a:r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44" marR="91444" marT="45718" marB="45718"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1366055">
                <a:tc>
                  <a:txBody>
                    <a:bodyPr/>
                    <a:lstStyle/>
                    <a:p>
                      <a:r>
                        <a:rPr lang="kk-KZ" sz="16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Жаңа биотехнология кезеңі </a:t>
                      </a:r>
                    </a:p>
                    <a:p>
                      <a:r>
                        <a:rPr lang="kk-KZ" sz="16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en-US" sz="16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1975 - &gt;</a:t>
                      </a:r>
                      <a:r>
                        <a:rPr lang="kk-KZ" sz="16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ru-RU" sz="16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44" marR="91444" marT="45718" marB="45718"/>
                </a:tc>
                <a:tc>
                  <a:txBody>
                    <a:bodyPr/>
                    <a:lstStyle/>
                    <a:p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44" marR="91444" marT="45718" marB="45718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Биосинтез агенттерін алу үшін гендік және клеткалық инженерияны пайдалану. Протопластар мен меристемалық дақылдардан гибридтер, моноклонды антиденелерді алу. Эмбриондар трансплантациясы.</a:t>
                      </a:r>
                      <a:r>
                        <a:rPr lang="kk-KZ" sz="16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44" marR="91444" marT="45718" marB="45718"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</a:tbl>
          </a:graphicData>
        </a:graphic>
      </p:graphicFrame>
      <p:pic>
        <p:nvPicPr>
          <p:cNvPr id="11292" name="Picture 2" descr="https://encrypted-tbn1.google.com/images?q=tbn:ANd9GcQ1nFXbA7x-EuIhzBAWn7g13oNHLWQn9rEtHGr24gJ4d1eQURxyvQ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1050" y="2997200"/>
            <a:ext cx="1584325" cy="1008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93" name="Picture 10" descr="http://i01.i.aliimg.com/img/pb/304/432/478/478432304_015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505" t="5603" r="7391" b="16853"/>
          <a:stretch>
            <a:fillRect/>
          </a:stretch>
        </p:blipFill>
        <p:spPr bwMode="auto">
          <a:xfrm>
            <a:off x="2051050" y="4076700"/>
            <a:ext cx="1584325" cy="1223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94" name="Picture 12" descr="https://encrypted-tbn0.google.com/images?q=tbn:ANd9GcQznARpsudAzOr2amKZLpZrcPoBAVYLRrajjd4Wt7DjgQ8BuWtsJQ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046"/>
          <a:stretch>
            <a:fillRect/>
          </a:stretch>
        </p:blipFill>
        <p:spPr bwMode="auto">
          <a:xfrm>
            <a:off x="2051050" y="836613"/>
            <a:ext cx="1584325" cy="1031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95" name="Picture 18" descr="https://encrypted-tbn3.google.com/images?q=tbn:ANd9GcQ1X0V57cUa-7-Z6Zgo6_txQ2m4J8sSHgKW2yVgkqCNCNvxleUvjw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1050" y="5445125"/>
            <a:ext cx="1584325" cy="1009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96" name="Picture 24" descr="https://encrypted-tbn3.google.com/images?q=tbn:ANd9GcSwfYP340jq4j0si7H-0iWvnSR4QXgc3i5oyu3nmPXreRwqTkrqUQ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1050" y="1916113"/>
            <a:ext cx="1584325" cy="1008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alt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Экологиялық биотехнологияның даму тарихы</a:t>
            </a:r>
            <a:endParaRPr lang="ru-RU" altLang="ru-RU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 rtlCol="0">
            <a:normAutofit lnSpcReduction="1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1684 </a:t>
            </a:r>
            <a:r>
              <a:rPr lang="kk-KZ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жылы тұңғыш рет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van Leeuwenhoek</a:t>
            </a:r>
            <a:r>
              <a:rPr lang="kk-KZ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микробтар әлемін көрді</a:t>
            </a:r>
          </a:p>
          <a:p>
            <a:pPr fontAlgn="auto">
              <a:spcAft>
                <a:spcPts val="0"/>
              </a:spcAft>
              <a:defRPr/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1857 </a:t>
            </a:r>
            <a:r>
              <a:rPr lang="kk-KZ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жылы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Pasteur </a:t>
            </a:r>
            <a:r>
              <a:rPr lang="kk-KZ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ферментация процесін ашты</a:t>
            </a:r>
          </a:p>
          <a:p>
            <a:pPr fontAlgn="auto">
              <a:spcAft>
                <a:spcPts val="0"/>
              </a:spcAft>
              <a:defRPr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1881</a:t>
            </a:r>
            <a:r>
              <a:rPr lang="kk-KZ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жылы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Koch </a:t>
            </a:r>
            <a:r>
              <a:rPr lang="kk-KZ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топырақ микроорганизмдерін жеке бөліп алды</a:t>
            </a:r>
          </a:p>
          <a:p>
            <a:pPr fontAlgn="auto">
              <a:spcAft>
                <a:spcPts val="0"/>
              </a:spcAft>
              <a:defRPr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1885 </a:t>
            </a:r>
            <a:r>
              <a:rPr lang="kk-KZ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жылы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Hellriegel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Wilfarth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азот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фиксациясын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зерттед</a:t>
            </a:r>
            <a:r>
              <a:rPr lang="kk-KZ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 </a:t>
            </a:r>
          </a:p>
          <a:p>
            <a:pPr fontAlgn="auto">
              <a:spcAft>
                <a:spcPts val="0"/>
              </a:spcAft>
              <a:defRPr/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1902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жылы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Omelianskii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анаэробты декомпозиция процесін ашты</a:t>
            </a:r>
          </a:p>
          <a:p>
            <a:pPr fontAlgn="auto">
              <a:spcAft>
                <a:spcPts val="0"/>
              </a:spcAft>
              <a:defRPr/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1932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жылы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бұршақ бақтерияларының қасиеттері зерттелді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(van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Niel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fontAlgn="auto">
              <a:spcAft>
                <a:spcPts val="0"/>
              </a:spcAft>
              <a:defRPr/>
            </a:pP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Микроскоптық әдістердің дамуы</a:t>
            </a: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auto">
              <a:spcAft>
                <a:spcPts val="0"/>
              </a:spcAft>
              <a:defRPr/>
            </a:pP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Радиоактивті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әдістердің дамуы</a:t>
            </a: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auto">
              <a:spcAft>
                <a:spcPts val="0"/>
              </a:spcAft>
              <a:defRPr/>
            </a:pP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Аналитикалық, статистикалық, биохимиялық әдіс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kk-KZ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тәсілдердің дамуы</a:t>
            </a:r>
          </a:p>
          <a:p>
            <a:pPr fontAlgn="auto">
              <a:spcAft>
                <a:spcPts val="0"/>
              </a:spcAft>
              <a:defRPr/>
            </a:pPr>
            <a:r>
              <a:rPr lang="kk-KZ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Молекулалық </a:t>
            </a:r>
            <a:r>
              <a:rPr lang="kk-KZ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филогенез</a:t>
            </a:r>
          </a:p>
          <a:p>
            <a:pPr fontAlgn="auto">
              <a:spcAft>
                <a:spcPts val="0"/>
              </a:spcAft>
              <a:defRPr/>
            </a:pPr>
            <a:r>
              <a:rPr lang="kk-KZ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Молекулалық әдістердің пайда болуы, дамуы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(Olsen et al., 1986; Pace et al., 1986;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Amann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et al., 1991, 1995; Ward et al., 1993; White, 1994; van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Elsas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et al., 1997; Madigan-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Martinko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2006)</a:t>
            </a:r>
            <a:endParaRPr lang="kk-KZ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auto">
              <a:spcAft>
                <a:spcPts val="0"/>
              </a:spcAft>
              <a:defRPr/>
            </a:pP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44450"/>
            <a:ext cx="9144000" cy="6813550"/>
          </a:xfrm>
        </p:spPr>
        <p:txBody>
          <a:bodyPr rtlCol="0">
            <a:normAutofit fontScale="92500" lnSpcReduction="20000"/>
          </a:bodyPr>
          <a:lstStyle/>
          <a:p>
            <a:pPr marL="0" indent="361950" algn="ctr"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kk-KZ" sz="2400" b="1" dirty="0" smtClean="0">
                <a:latin typeface="Times New Roman" pitchFamily="18" charset="0"/>
                <a:cs typeface="Times New Roman" pitchFamily="18" charset="0"/>
              </a:rPr>
              <a:t>1981 ж. Еуропалық Биотехнология Ұйымы </a:t>
            </a:r>
          </a:p>
          <a:p>
            <a:pPr marL="0" indent="361950" algn="ctr"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БИОТЕХНОЛОГИЯ терминіне келесі анықтама берді:</a:t>
            </a:r>
          </a:p>
          <a:p>
            <a:pPr marL="714375" indent="0"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kk-KZ" sz="2000" b="1" dirty="0" smtClean="0">
                <a:latin typeface="Times New Roman" pitchFamily="18" charset="0"/>
                <a:cs typeface="Times New Roman" pitchFamily="18" charset="0"/>
              </a:rPr>
              <a:t>Биотехнология – ол өнеркәсіпте, ауыл шаруашылығында және </a:t>
            </a:r>
            <a:r>
              <a:rPr lang="ru-RU" sz="2000" b="1" dirty="0" err="1" smtClean="0">
                <a:latin typeface="Times New Roman" pitchFamily="18" charset="0"/>
                <a:cs typeface="Times New Roman" pitchFamily="18" charset="0"/>
              </a:rPr>
              <a:t>өндірістік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 smtClean="0">
                <a:latin typeface="Times New Roman" pitchFamily="18" charset="0"/>
                <a:cs typeface="Times New Roman" pitchFamily="18" charset="0"/>
              </a:rPr>
              <a:t>үдеріске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 smtClean="0">
                <a:latin typeface="Times New Roman" pitchFamily="18" charset="0"/>
                <a:cs typeface="Times New Roman" pitchFamily="18" charset="0"/>
              </a:rPr>
              <a:t>көмекші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2000" b="1" dirty="0" smtClean="0">
                <a:latin typeface="Times New Roman" pitchFamily="18" charset="0"/>
                <a:cs typeface="Times New Roman" pitchFamily="18" charset="0"/>
              </a:rPr>
              <a:t>салаларында организмдерді, биологиялық жүйелерді немесе биологиялық процестерді пайдалану.</a:t>
            </a:r>
          </a:p>
          <a:p>
            <a:pPr marL="714375" indent="0"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kk-KZ" sz="2000" b="1" dirty="0">
              <a:latin typeface="Times New Roman" pitchFamily="18" charset="0"/>
              <a:cs typeface="Times New Roman" pitchFamily="18" charset="0"/>
            </a:endParaRPr>
          </a:p>
          <a:p>
            <a:pPr marL="714375" indent="0"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kk-KZ" sz="2000" b="1" dirty="0" smtClean="0">
              <a:latin typeface="Times New Roman" pitchFamily="18" charset="0"/>
              <a:cs typeface="Times New Roman" pitchFamily="18" charset="0"/>
            </a:endParaRPr>
          </a:p>
          <a:p>
            <a:pPr marL="714375" indent="0"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kk-KZ" sz="2000" b="1" dirty="0">
              <a:latin typeface="Times New Roman" pitchFamily="18" charset="0"/>
              <a:cs typeface="Times New Roman" pitchFamily="18" charset="0"/>
            </a:endParaRPr>
          </a:p>
          <a:p>
            <a:pPr marL="714375" indent="0"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kk-KZ" sz="2000" b="1" dirty="0" smtClean="0">
              <a:latin typeface="Times New Roman" pitchFamily="18" charset="0"/>
              <a:cs typeface="Times New Roman" pitchFamily="18" charset="0"/>
            </a:endParaRPr>
          </a:p>
          <a:p>
            <a:pPr marL="714375" indent="0"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kk-KZ" sz="2000" b="1" dirty="0">
              <a:latin typeface="Times New Roman" pitchFamily="18" charset="0"/>
              <a:cs typeface="Times New Roman" pitchFamily="18" charset="0"/>
            </a:endParaRPr>
          </a:p>
          <a:p>
            <a:pPr marL="714375" indent="0"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kk-KZ" sz="2000" b="1" dirty="0" smtClean="0">
              <a:latin typeface="Times New Roman" pitchFamily="18" charset="0"/>
              <a:cs typeface="Times New Roman" pitchFamily="18" charset="0"/>
            </a:endParaRPr>
          </a:p>
          <a:p>
            <a:pPr marL="714375" indent="0"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kk-KZ" sz="2000" b="1" dirty="0">
              <a:latin typeface="Times New Roman" pitchFamily="18" charset="0"/>
              <a:cs typeface="Times New Roman" pitchFamily="18" charset="0"/>
            </a:endParaRPr>
          </a:p>
          <a:p>
            <a:pPr marL="714375" indent="0"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kk-KZ" sz="2000" b="1" dirty="0" smtClean="0">
              <a:latin typeface="Times New Roman" pitchFamily="18" charset="0"/>
              <a:cs typeface="Times New Roman" pitchFamily="18" charset="0"/>
            </a:endParaRPr>
          </a:p>
          <a:p>
            <a:pPr marL="714375" indent="0"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kk-KZ" sz="2000" b="1" dirty="0" smtClean="0">
              <a:latin typeface="Times New Roman" pitchFamily="18" charset="0"/>
              <a:cs typeface="Times New Roman" pitchFamily="18" charset="0"/>
            </a:endParaRPr>
          </a:p>
          <a:p>
            <a:pPr marL="714375" indent="0"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kk-KZ" sz="2000" b="1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361950" fontAlgn="auto">
              <a:spcAft>
                <a:spcPts val="0"/>
              </a:spcAft>
              <a:buFont typeface="Arial" panose="020B0604020202020204" pitchFamily="34" charset="0"/>
              <a:buNone/>
              <a:tabLst>
                <a:tab pos="0" algn="l"/>
              </a:tabLst>
              <a:defRPr/>
            </a:pPr>
            <a:endParaRPr lang="kk-KZ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361950" fontAlgn="auto">
              <a:spcAft>
                <a:spcPts val="0"/>
              </a:spcAft>
              <a:buFont typeface="Arial" panose="020B0604020202020204" pitchFamily="34" charset="0"/>
              <a:buNone/>
              <a:tabLst>
                <a:tab pos="0" algn="l"/>
              </a:tabLst>
              <a:defRPr/>
            </a:pPr>
            <a:endParaRPr lang="kk-KZ" sz="19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361950" fontAlgn="auto">
              <a:spcAft>
                <a:spcPts val="0"/>
              </a:spcAft>
              <a:buFont typeface="Arial" panose="020B0604020202020204" pitchFamily="34" charset="0"/>
              <a:buNone/>
              <a:tabLst>
                <a:tab pos="0" algn="l"/>
              </a:tabLst>
              <a:defRPr/>
            </a:pPr>
            <a:endParaRPr lang="kk-KZ" sz="1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361950" fontAlgn="auto">
              <a:spcBef>
                <a:spcPts val="1200"/>
              </a:spcBef>
              <a:spcAft>
                <a:spcPts val="0"/>
              </a:spcAft>
              <a:buFont typeface="Arial" panose="020B0604020202020204" pitchFamily="34" charset="0"/>
              <a:buNone/>
              <a:tabLst>
                <a:tab pos="0" algn="l"/>
              </a:tabLst>
              <a:defRPr/>
            </a:pPr>
            <a:r>
              <a:rPr lang="kk-KZ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Биотехнологиялық нысандар (объектілер)  </a:t>
            </a:r>
            <a:r>
              <a:rPr lang="kk-KZ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 түрлі тірі </a:t>
            </a:r>
            <a:r>
              <a:rPr lang="kk-KZ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организмдер, олардың бөліктері мен </a:t>
            </a:r>
            <a:r>
              <a:rPr lang="kk-KZ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процестері.</a:t>
            </a:r>
          </a:p>
          <a:p>
            <a:pPr marL="0" indent="361950" fontAlgn="auto">
              <a:spcBef>
                <a:spcPts val="1200"/>
              </a:spcBef>
              <a:spcAft>
                <a:spcPts val="0"/>
              </a:spcAft>
              <a:buFont typeface="Arial" panose="020B0604020202020204" pitchFamily="34" charset="0"/>
              <a:buNone/>
              <a:tabLst>
                <a:tab pos="0" algn="l"/>
              </a:tabLst>
              <a:defRPr/>
            </a:pPr>
            <a:r>
              <a:rPr lang="kk-KZ" sz="2200" b="1" dirty="0" smtClean="0">
                <a:latin typeface="Times New Roman" pitchFamily="18" charset="0"/>
                <a:cs typeface="Times New Roman" pitchFamily="18" charset="0"/>
              </a:rPr>
              <a:t>Биологиялық жүйелер –</a:t>
            </a:r>
            <a:r>
              <a:rPr lang="kk-KZ" sz="2200" dirty="0" smtClean="0">
                <a:latin typeface="Times New Roman" pitchFamily="18" charset="0"/>
                <a:cs typeface="Times New Roman" pitchFamily="18" charset="0"/>
              </a:rPr>
              <a:t> түрлі деңгейле күрделі биообъектілер (</a:t>
            </a:r>
            <a:r>
              <a:rPr lang="ru-RU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биологиялық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макромолекулалар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субклеткалық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органеллалар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kk-KZ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жасуша, орган және орган жүйелер, организмдер  </a:t>
            </a:r>
            <a:r>
              <a:rPr lang="kk-KZ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мен экожүйелердің </a:t>
            </a:r>
            <a:r>
              <a:rPr lang="kk-KZ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биоценоздары)</a:t>
            </a:r>
            <a:endParaRPr lang="ru-RU" sz="2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Овал 4"/>
          <p:cNvSpPr/>
          <p:nvPr/>
        </p:nvSpPr>
        <p:spPr>
          <a:xfrm>
            <a:off x="107950" y="1522413"/>
            <a:ext cx="8785225" cy="3600450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 w="762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b="1" dirty="0"/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2124075" y="1700213"/>
            <a:ext cx="4540250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 sz="3600" b="1">
                <a:latin typeface="Times New Roman" panose="02020603050405020304" pitchFamily="18" charset="0"/>
                <a:cs typeface="Times New Roman" panose="02020603050405020304" pitchFamily="18" charset="0"/>
              </a:rPr>
              <a:t>БИОТЕХНОЛОГИЯ</a:t>
            </a:r>
          </a:p>
        </p:txBody>
      </p:sp>
      <p:sp>
        <p:nvSpPr>
          <p:cNvPr id="7" name="Text Box 8"/>
          <p:cNvSpPr txBox="1">
            <a:spLocks noChangeArrowheads="1"/>
          </p:cNvSpPr>
          <p:nvPr/>
        </p:nvSpPr>
        <p:spPr bwMode="auto">
          <a:xfrm>
            <a:off x="934666" y="2421854"/>
            <a:ext cx="2088232" cy="180020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headEnd/>
            <a:tailEnd/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kk-KZ" altLang="ru-RU" sz="1400" b="1">
                <a:latin typeface="Arial" panose="020B0604020202020204" pitchFamily="34" charset="0"/>
              </a:rPr>
              <a:t>ҒЫЛЫМ</a:t>
            </a:r>
          </a:p>
        </p:txBody>
      </p:sp>
      <p:sp>
        <p:nvSpPr>
          <p:cNvPr id="8" name="Text Box 8"/>
          <p:cNvSpPr txBox="1">
            <a:spLocks noChangeArrowheads="1"/>
          </p:cNvSpPr>
          <p:nvPr/>
        </p:nvSpPr>
        <p:spPr bwMode="auto">
          <a:xfrm>
            <a:off x="4016102" y="2421854"/>
            <a:ext cx="4104456" cy="1800200"/>
          </a:xfrm>
          <a:prstGeom prst="rect">
            <a:avLst/>
          </a:prstGeom>
          <a:solidFill>
            <a:srgbClr val="92D050"/>
          </a:solidFill>
          <a:ln>
            <a:headEnd/>
            <a:tailEnd/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/>
          <a:lstStyle/>
          <a:p>
            <a:pPr algn="ctr">
              <a:defRPr/>
            </a:pPr>
            <a:r>
              <a:rPr lang="kk-KZ" sz="14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ӨНДІРІС</a:t>
            </a:r>
          </a:p>
        </p:txBody>
      </p:sp>
      <p:sp>
        <p:nvSpPr>
          <p:cNvPr id="9" name="Oval 205"/>
          <p:cNvSpPr>
            <a:spLocks noChangeArrowheads="1"/>
          </p:cNvSpPr>
          <p:nvPr/>
        </p:nvSpPr>
        <p:spPr bwMode="auto">
          <a:xfrm>
            <a:off x="1049338" y="2930525"/>
            <a:ext cx="1763712" cy="460375"/>
          </a:xfrm>
          <a:prstGeom prst="ellipse">
            <a:avLst/>
          </a:prstGeom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pPr algn="ctr">
              <a:spcAft>
                <a:spcPts val="1000"/>
              </a:spcAft>
              <a:defRPr/>
            </a:pPr>
            <a:r>
              <a:rPr lang="kk-KZ" sz="1600" b="1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Биология</a:t>
            </a:r>
            <a:endParaRPr lang="ru-RU" sz="1600" b="1" dirty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Oval 205"/>
          <p:cNvSpPr>
            <a:spLocks noChangeArrowheads="1"/>
          </p:cNvSpPr>
          <p:nvPr/>
        </p:nvSpPr>
        <p:spPr bwMode="auto">
          <a:xfrm>
            <a:off x="1058863" y="3573463"/>
            <a:ext cx="1762125" cy="460375"/>
          </a:xfrm>
          <a:prstGeom prst="ellipse">
            <a:avLst/>
          </a:prstGeom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pPr algn="ctr">
              <a:spcAft>
                <a:spcPts val="1000"/>
              </a:spcAft>
              <a:defRPr/>
            </a:pPr>
            <a:r>
              <a:rPr lang="kk-KZ" sz="1600" b="1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Техника</a:t>
            </a:r>
            <a:endParaRPr lang="ru-RU" sz="1600" b="1" dirty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1" name="AutoShape 270"/>
          <p:cNvCxnSpPr>
            <a:cxnSpLocks noChangeShapeType="1"/>
          </p:cNvCxnSpPr>
          <p:nvPr/>
        </p:nvCxnSpPr>
        <p:spPr bwMode="auto">
          <a:xfrm>
            <a:off x="3203575" y="3206750"/>
            <a:ext cx="720725" cy="0"/>
          </a:xfrm>
          <a:prstGeom prst="straightConnector1">
            <a:avLst/>
          </a:prstGeom>
          <a:ln>
            <a:headEnd/>
            <a:tailEnd type="triangl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cxnSp>
        <p:nvCxnSpPr>
          <p:cNvPr id="12" name="AutoShape 270"/>
          <p:cNvCxnSpPr>
            <a:cxnSpLocks noChangeShapeType="1"/>
          </p:cNvCxnSpPr>
          <p:nvPr/>
        </p:nvCxnSpPr>
        <p:spPr bwMode="auto">
          <a:xfrm flipH="1">
            <a:off x="3203575" y="3286125"/>
            <a:ext cx="720725" cy="0"/>
          </a:xfrm>
          <a:prstGeom prst="straightConnector1">
            <a:avLst/>
          </a:prstGeom>
          <a:ln>
            <a:headEnd/>
            <a:tailEnd type="triangl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sp>
        <p:nvSpPr>
          <p:cNvPr id="14" name="Oval 205"/>
          <p:cNvSpPr>
            <a:spLocks noChangeArrowheads="1"/>
          </p:cNvSpPr>
          <p:nvPr/>
        </p:nvSpPr>
        <p:spPr bwMode="auto">
          <a:xfrm>
            <a:off x="4108450" y="2940050"/>
            <a:ext cx="1831975" cy="857250"/>
          </a:xfrm>
          <a:prstGeom prst="ellipse">
            <a:avLst/>
          </a:prstGeom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pPr algn="ctr">
              <a:spcAft>
                <a:spcPts val="1000"/>
              </a:spcAft>
              <a:defRPr/>
            </a:pPr>
            <a:r>
              <a:rPr lang="kk-KZ" sz="1500" b="1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Тірі организмдер</a:t>
            </a:r>
            <a:endParaRPr lang="ru-RU" sz="1500" b="1" dirty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Oval 205"/>
          <p:cNvSpPr>
            <a:spLocks noChangeArrowheads="1"/>
          </p:cNvSpPr>
          <p:nvPr/>
        </p:nvSpPr>
        <p:spPr bwMode="auto">
          <a:xfrm>
            <a:off x="6391275" y="3438525"/>
            <a:ext cx="1692275" cy="711200"/>
          </a:xfrm>
          <a:prstGeom prst="ellipse">
            <a:avLst/>
          </a:prstGeom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pPr algn="ctr">
              <a:spcAft>
                <a:spcPts val="1000"/>
              </a:spcAft>
              <a:defRPr/>
            </a:pPr>
            <a:r>
              <a:rPr lang="ru-RU" sz="1600" b="1" dirty="0" err="1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Пайдалы</a:t>
            </a:r>
            <a:r>
              <a:rPr lang="ru-RU" sz="1600" b="1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заттар</a:t>
            </a:r>
            <a:endParaRPr lang="ru-RU" sz="1600" b="1" dirty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22" name="AutoShape 270"/>
          <p:cNvCxnSpPr>
            <a:cxnSpLocks noChangeShapeType="1"/>
          </p:cNvCxnSpPr>
          <p:nvPr/>
        </p:nvCxnSpPr>
        <p:spPr bwMode="auto">
          <a:xfrm flipV="1">
            <a:off x="5946775" y="3044825"/>
            <a:ext cx="431800" cy="241300"/>
          </a:xfrm>
          <a:prstGeom prst="straightConnector1">
            <a:avLst/>
          </a:prstGeom>
          <a:ln>
            <a:headEnd/>
            <a:tailEnd type="triangl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sp>
        <p:nvSpPr>
          <p:cNvPr id="25" name="Oval 205"/>
          <p:cNvSpPr>
            <a:spLocks noChangeArrowheads="1"/>
          </p:cNvSpPr>
          <p:nvPr/>
        </p:nvSpPr>
        <p:spPr bwMode="auto">
          <a:xfrm>
            <a:off x="6378575" y="2587625"/>
            <a:ext cx="1649413" cy="720725"/>
          </a:xfrm>
          <a:prstGeom prst="ellipse">
            <a:avLst/>
          </a:prstGeom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pPr algn="ctr">
              <a:spcAft>
                <a:spcPts val="1000"/>
              </a:spcAft>
              <a:defRPr/>
            </a:pPr>
            <a:r>
              <a:rPr lang="ru-RU" sz="1600" b="1" dirty="0" err="1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Мақсатты</a:t>
            </a:r>
            <a:r>
              <a:rPr lang="ru-RU" sz="1600" b="1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өзгерту</a:t>
            </a:r>
            <a:endParaRPr lang="ru-RU" sz="1600" b="1" dirty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27" name="AutoShape 270"/>
          <p:cNvCxnSpPr>
            <a:cxnSpLocks noChangeShapeType="1"/>
          </p:cNvCxnSpPr>
          <p:nvPr/>
        </p:nvCxnSpPr>
        <p:spPr bwMode="auto">
          <a:xfrm>
            <a:off x="5976938" y="3414713"/>
            <a:ext cx="431800" cy="171450"/>
          </a:xfrm>
          <a:prstGeom prst="straightConnector1">
            <a:avLst/>
          </a:prstGeom>
          <a:ln>
            <a:headEnd/>
            <a:tailEnd type="triangl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107504" y="1183256"/>
          <a:ext cx="8928991" cy="541146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62049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2584576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3542207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440159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</a:tblGrid>
              <a:tr h="713287">
                <a:tc rowSpan="6">
                  <a:txBody>
                    <a:bodyPr/>
                    <a:lstStyle/>
                    <a:p>
                      <a:pPr algn="ctr"/>
                      <a:r>
                        <a:rPr lang="ru-RU" sz="3200" dirty="0" smtClean="0">
                          <a:solidFill>
                            <a:srgbClr val="0070C0"/>
                          </a:solidFill>
                        </a:rPr>
                        <a:t>Биотехнология</a:t>
                      </a:r>
                      <a:r>
                        <a:rPr lang="ru-RU" sz="3200" baseline="0" dirty="0" smtClean="0">
                          <a:solidFill>
                            <a:srgbClr val="0070C0"/>
                          </a:solidFill>
                        </a:rPr>
                        <a:t> </a:t>
                      </a:r>
                    </a:p>
                    <a:p>
                      <a:pPr algn="ctr"/>
                      <a:endParaRPr lang="ru-RU" sz="4000" baseline="0" dirty="0" smtClean="0">
                        <a:solidFill>
                          <a:srgbClr val="0070C0"/>
                        </a:solidFill>
                      </a:endParaRPr>
                    </a:p>
                    <a:p>
                      <a:pPr algn="ctr"/>
                      <a:endParaRPr lang="ru-RU" sz="4000" dirty="0">
                        <a:solidFill>
                          <a:srgbClr val="0070C0"/>
                        </a:solidFill>
                      </a:endParaRPr>
                    </a:p>
                  </a:txBody>
                  <a:tcPr vert="vert27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0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Биотехнология ба</a:t>
                      </a:r>
                      <a:r>
                        <a:rPr lang="kk-KZ" sz="20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ғ</a:t>
                      </a:r>
                      <a:r>
                        <a:rPr lang="ru-RU" sz="20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ыттары</a:t>
                      </a:r>
                      <a:endParaRPr lang="ru-RU" sz="2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20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Биотехнология объектілері</a:t>
                      </a:r>
                      <a:endParaRPr lang="ru-RU" sz="2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rowSpan="6">
                  <a:txBody>
                    <a:bodyPr/>
                    <a:lstStyle/>
                    <a:p>
                      <a:pPr algn="ctr"/>
                      <a:endParaRPr lang="kk-KZ" sz="2400" dirty="0" smtClean="0">
                        <a:solidFill>
                          <a:srgbClr val="00B050"/>
                        </a:solidFill>
                      </a:endParaRPr>
                    </a:p>
                    <a:p>
                      <a:pPr algn="ctr"/>
                      <a:r>
                        <a:rPr lang="kk-KZ" sz="2400" dirty="0" smtClean="0">
                          <a:solidFill>
                            <a:srgbClr val="00B050"/>
                          </a:solidFill>
                        </a:rPr>
                        <a:t>Экологиялық  биотехнология </a:t>
                      </a:r>
                      <a:r>
                        <a:rPr lang="en-US" sz="2400" dirty="0" smtClean="0">
                          <a:solidFill>
                            <a:srgbClr val="00B050"/>
                          </a:solidFill>
                        </a:rPr>
                        <a:t>(</a:t>
                      </a:r>
                      <a:r>
                        <a:rPr lang="kk-KZ" sz="2400" dirty="0" smtClean="0">
                          <a:solidFill>
                            <a:srgbClr val="00B050"/>
                          </a:solidFill>
                        </a:rPr>
                        <a:t>Қоршаған орта биотехнологиясы</a:t>
                      </a:r>
                      <a:r>
                        <a:rPr lang="en-US" sz="2400" dirty="0" smtClean="0">
                          <a:solidFill>
                            <a:srgbClr val="00B050"/>
                          </a:solidFill>
                        </a:rPr>
                        <a:t>)</a:t>
                      </a:r>
                      <a:endParaRPr lang="ru-RU" sz="2400" dirty="0">
                        <a:solidFill>
                          <a:srgbClr val="00B050"/>
                        </a:solidFill>
                      </a:endParaRPr>
                    </a:p>
                  </a:txBody>
                  <a:tcPr vert="vert27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1014905">
                <a:tc vMerge="1">
                  <a:txBody>
                    <a:bodyPr/>
                    <a:lstStyle/>
                    <a:p>
                      <a:pPr algn="ctr"/>
                      <a:endParaRPr lang="ru-RU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800" b="1" kern="120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Ақ биотехнология (White biotechnology)</a:t>
                      </a:r>
                    </a:p>
                    <a:p>
                      <a:pPr algn="ctr"/>
                      <a:endParaRPr lang="ru-RU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Өсімдіктер, жануарлар, микроорганизмдер (вирустар, бактериялар, ашытқылар)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1008112">
                <a:tc vMerge="1">
                  <a:txBody>
                    <a:bodyPr/>
                    <a:lstStyle/>
                    <a:p>
                      <a:pPr algn="ctr"/>
                      <a:endParaRPr lang="ru-RU" b="1" dirty="0"/>
                    </a:p>
                  </a:txBody>
                  <a:tcPr>
                    <a:solidFill>
                      <a:srgbClr val="FF33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800" b="1" kern="120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Қызыл биотехнология (Red Biotechnology)</a:t>
                      </a:r>
                    </a:p>
                    <a:p>
                      <a:pPr algn="ctr"/>
                      <a:endParaRPr lang="ru-RU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FF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Өсімдіктер, жануарлар, микроорганизмдер (вирустар, бактериялар, ашытқылар)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720080">
                <a:tc vMerge="1">
                  <a:txBody>
                    <a:bodyPr/>
                    <a:lstStyle/>
                    <a:p>
                      <a:pPr algn="ctr"/>
                      <a:endParaRPr lang="ru-RU" b="1" dirty="0"/>
                    </a:p>
                  </a:txBody>
                  <a:tcPr>
                    <a:solidFill>
                      <a:srgbClr val="00CC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800" b="1" kern="120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Жасыл биотехнология (Green Biotechnology)</a:t>
                      </a:r>
                    </a:p>
                    <a:p>
                      <a:pPr algn="ctr"/>
                      <a:endParaRPr lang="ru-RU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00CC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Өсімдіктер,</a:t>
                      </a:r>
                      <a:r>
                        <a:rPr lang="kk-KZ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микроорганизмдер 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74178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Сұр</a:t>
                      </a:r>
                      <a:r>
                        <a:rPr lang="ru-RU" b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биотехнология (</a:t>
                      </a:r>
                      <a:r>
                        <a:rPr lang="en-US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Grey biotechnology</a:t>
                      </a:r>
                      <a:r>
                        <a:rPr lang="ru-RU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ru-RU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Өсімдіктер,</a:t>
                      </a:r>
                      <a:r>
                        <a:rPr lang="kk-KZ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микроорганизмдер </a:t>
                      </a:r>
                      <a:endParaRPr lang="ru-RU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ru-RU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шұбалшандар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1018981">
                <a:tc vMerge="1">
                  <a:txBody>
                    <a:bodyPr/>
                    <a:lstStyle/>
                    <a:p>
                      <a:pPr algn="ctr"/>
                      <a:endParaRPr lang="ru-RU" b="1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800" b="1" kern="120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Көк биотехнология (Blue Biotechnology)</a:t>
                      </a:r>
                    </a:p>
                    <a:p>
                      <a:pPr algn="ctr"/>
                      <a:endParaRPr lang="ru-RU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Көк</a:t>
                      </a:r>
                      <a:r>
                        <a:rPr lang="en-US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kk-KZ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жасыл</a:t>
                      </a:r>
                      <a:r>
                        <a:rPr lang="kk-KZ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балдырлар, микроорганизмдер 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8" name="Равнобедренный треугольник 7"/>
          <p:cNvSpPr/>
          <p:nvPr/>
        </p:nvSpPr>
        <p:spPr>
          <a:xfrm rot="5400000">
            <a:off x="5212557" y="3680619"/>
            <a:ext cx="5327650" cy="433387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9" name="Равнобедренный треугольник 8"/>
          <p:cNvSpPr/>
          <p:nvPr/>
        </p:nvSpPr>
        <p:spPr>
          <a:xfrm rot="16200000">
            <a:off x="-1500981" y="3669506"/>
            <a:ext cx="5400675" cy="455613"/>
          </a:xfrm>
          <a:prstGeom prst="triangle">
            <a:avLst>
              <a:gd name="adj" fmla="val 49294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4101" name="Прямоугольник 1"/>
          <p:cNvSpPr>
            <a:spLocks noChangeArrowheads="1"/>
          </p:cNvSpPr>
          <p:nvPr/>
        </p:nvSpPr>
        <p:spPr bwMode="auto">
          <a:xfrm>
            <a:off x="107950" y="42863"/>
            <a:ext cx="8928100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kk-KZ" altLang="ru-RU" sz="2400">
                <a:latin typeface="Times New Roman" panose="02020603050405020304" pitchFamily="18" charset="0"/>
                <a:cs typeface="Times New Roman" panose="02020603050405020304" pitchFamily="18" charset="0"/>
              </a:rPr>
              <a:t>Биотехнология әртүрлі  өндіріс саласында қолданғанынан биотехнология келесі  «түс» бойынша жіктеуі бар:</a:t>
            </a:r>
            <a:endParaRPr lang="ru-RU" altLang="ru-RU" sz="24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5875" y="115888"/>
            <a:ext cx="8893175" cy="6481762"/>
          </a:xfrm>
        </p:spPr>
        <p:txBody>
          <a:bodyPr rtlCol="0">
            <a:normAutofit lnSpcReduction="10000"/>
          </a:bodyPr>
          <a:lstStyle/>
          <a:p>
            <a:pPr marL="0" indent="0"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kk-KZ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Биотехнологияны </a:t>
            </a:r>
            <a:r>
              <a:rPr lang="kk-KZ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қолдану бағыттарына қарай жіктеу: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auto">
              <a:spcBef>
                <a:spcPts val="1200"/>
              </a:spcBef>
              <a:spcAft>
                <a:spcPts val="0"/>
              </a:spcAft>
              <a:defRPr/>
            </a:pPr>
            <a:r>
              <a:rPr lang="kk-KZ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Қызыл биотехнология </a:t>
            </a:r>
            <a:r>
              <a:rPr lang="kk-KZ" sz="2400" dirty="0">
                <a:solidFill>
                  <a:schemeClr val="dk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(Red Biotechnology</a:t>
            </a:r>
            <a:r>
              <a:rPr lang="kk-KZ" sz="2400" dirty="0" smtClean="0">
                <a:solidFill>
                  <a:schemeClr val="dk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kk-KZ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kk-KZ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денсаулық </a:t>
            </a:r>
            <a:r>
              <a:rPr lang="kk-KZ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сақтау (медициналық) биотехнологиясы </a:t>
            </a:r>
            <a:r>
              <a:rPr lang="kk-KZ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адам геномының </a:t>
            </a:r>
            <a:r>
              <a:rPr lang="ru-RU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потенциалді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коррекциясы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kk-KZ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биофармацевтикалық препараттарды </a:t>
            </a:r>
            <a:r>
              <a:rPr lang="kk-KZ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өндіру (белоктар, ферменттер, антиденелер</a:t>
            </a:r>
            <a:r>
              <a:rPr lang="kk-KZ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  <a:endParaRPr lang="ru-RU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auto">
              <a:spcBef>
                <a:spcPts val="1200"/>
              </a:spcBef>
              <a:spcAft>
                <a:spcPts val="0"/>
              </a:spcAft>
              <a:defRPr/>
            </a:pPr>
            <a:r>
              <a:rPr lang="kk-KZ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Жасыл биотехнология </a:t>
            </a:r>
            <a:r>
              <a:rPr lang="kk-KZ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(Green Biotechnology) – ауылшаруашылық </a:t>
            </a:r>
            <a:r>
              <a:rPr lang="kk-KZ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биотехнологиясы</a:t>
            </a:r>
            <a:r>
              <a:rPr lang="kk-KZ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биотикалық </a:t>
            </a:r>
            <a:r>
              <a:rPr lang="kk-KZ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және абиотикалық </a:t>
            </a:r>
            <a:r>
              <a:rPr lang="kk-KZ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стресстерге </a:t>
            </a:r>
            <a:r>
              <a:rPr lang="kk-KZ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төзімді </a:t>
            </a:r>
            <a:r>
              <a:rPr lang="kk-KZ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гендімодифицирленген </a:t>
            </a:r>
            <a:r>
              <a:rPr lang="kk-KZ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(GM) </a:t>
            </a:r>
            <a:r>
              <a:rPr lang="kk-KZ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өсімдіктерді дамыту, </a:t>
            </a:r>
            <a:r>
              <a:rPr lang="kk-KZ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қазіргі заманғы </a:t>
            </a:r>
            <a:r>
              <a:rPr lang="kk-KZ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әдістермен ауыл және </a:t>
            </a:r>
            <a:r>
              <a:rPr lang="kk-KZ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орман </a:t>
            </a:r>
            <a:r>
              <a:rPr lang="kk-KZ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шаруашылығын жүргізу.</a:t>
            </a:r>
            <a:endParaRPr lang="kk-KZ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auto">
              <a:spcBef>
                <a:spcPts val="1200"/>
              </a:spcBef>
              <a:spcAft>
                <a:spcPts val="0"/>
              </a:spcAft>
              <a:defRPr/>
            </a:pPr>
            <a:r>
              <a:rPr lang="kk-KZ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Ақ </a:t>
            </a:r>
            <a:r>
              <a:rPr lang="kk-KZ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биотехнология </a:t>
            </a:r>
            <a:r>
              <a:rPr lang="kk-KZ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(White biotechnology) – Өнеркәсіптік (индустриялық) </a:t>
            </a:r>
            <a:r>
              <a:rPr lang="kk-KZ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биотехнология – </a:t>
            </a:r>
            <a:r>
              <a:rPr lang="ru-RU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биоотын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алу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а</a:t>
            </a:r>
            <a:r>
              <a:rPr lang="kk-KZ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зық-түлік</a:t>
            </a:r>
            <a:r>
              <a:rPr lang="kk-KZ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химия және </a:t>
            </a:r>
            <a:r>
              <a:rPr lang="kk-KZ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мұнай өндіру биотехнологиялар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auto">
              <a:spcBef>
                <a:spcPts val="1200"/>
              </a:spcBef>
              <a:spcAft>
                <a:spcPts val="0"/>
              </a:spcAft>
              <a:defRPr/>
            </a:pPr>
            <a:r>
              <a:rPr lang="ru-RU" sz="2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Сұр</a:t>
            </a:r>
            <a:r>
              <a:rPr lang="ru-RU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биотехнология 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Grey biotechnology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– </a:t>
            </a:r>
            <a:r>
              <a:rPr lang="ru-RU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қоршаған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орта </a:t>
            </a:r>
            <a:r>
              <a:rPr lang="ru-RU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қорғай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тазалау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биотехнологиясы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kk-KZ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экологиялық </a:t>
            </a:r>
            <a:r>
              <a:rPr lang="kk-KZ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менеджментпен байланысты, </a:t>
            </a:r>
            <a:r>
              <a:rPr lang="kk-KZ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биоремедация</a:t>
            </a:r>
            <a:endParaRPr lang="ru-RU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auto">
              <a:spcBef>
                <a:spcPts val="1200"/>
              </a:spcBef>
              <a:spcAft>
                <a:spcPts val="0"/>
              </a:spcAft>
              <a:defRPr/>
            </a:pPr>
            <a:r>
              <a:rPr lang="kk-KZ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Көк </a:t>
            </a:r>
            <a:r>
              <a:rPr lang="kk-KZ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биотехнология </a:t>
            </a:r>
            <a:r>
              <a:rPr lang="kk-KZ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(Blue Biotechnology) – биотехнологияны су (aqua) немесе теңіз жүйесінде пайдалану  </a:t>
            </a:r>
            <a:r>
              <a:rPr lang="kk-KZ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теңіз организмдер және шикізат қолдануыменмен байланысты.</a:t>
            </a:r>
            <a:endParaRPr lang="ru-RU" sz="2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388" y="188913"/>
            <a:ext cx="8785225" cy="6480175"/>
          </a:xfrm>
        </p:spPr>
        <p:txBody>
          <a:bodyPr rtlCol="0">
            <a:normAutofit/>
          </a:bodyPr>
          <a:lstStyle/>
          <a:p>
            <a:pPr marL="0" indent="358775" algn="just" fontAlgn="auto">
              <a:spcBef>
                <a:spcPts val="1200"/>
              </a:spcBef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1982 г. -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Қолданбалы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Бактериология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Ұйымы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экологиялық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биотехнологияға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арналған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алғашқы конференция өткізді. Ол қоршаған ортаны қорғау биотехнологиясындағы микробиологиялық әдістерге арналған болатын.</a:t>
            </a:r>
          </a:p>
          <a:p>
            <a:pPr marL="0" indent="358775" algn="just" fontAlgn="auto">
              <a:spcBef>
                <a:spcPts val="1200"/>
              </a:spcBef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ru-RU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Еуропалық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Биотехнология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федерациясы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kk-KZ" sz="2400" b="1" i="1" dirty="0" smtClean="0">
                <a:latin typeface="Times New Roman" pitchFamily="18" charset="0"/>
                <a:cs typeface="Times New Roman" pitchFamily="18" charset="0"/>
              </a:rPr>
              <a:t>Экологиялық биотехнология»</a:t>
            </a:r>
            <a:r>
              <a:rPr lang="kk-KZ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терминіне 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ресми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түрінде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келесі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анықтама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жариялады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2870200" indent="0" algn="just" fontAlgn="auto">
              <a:spcBef>
                <a:spcPts val="1200"/>
              </a:spcBef>
              <a:spcAft>
                <a:spcPts val="0"/>
              </a:spcAft>
              <a:buFont typeface="Arial" panose="020B0604020202020204" pitchFamily="34" charset="0"/>
              <a:buNone/>
              <a:tabLst>
                <a:tab pos="7804150" algn="l"/>
                <a:tab pos="8612188" algn="l"/>
              </a:tabLst>
              <a:defRPr/>
            </a:pP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kk-KZ" sz="2400" b="1" dirty="0" smtClean="0">
                <a:latin typeface="Times New Roman" pitchFamily="18" charset="0"/>
                <a:cs typeface="Times New Roman" pitchFamily="18" charset="0"/>
              </a:rPr>
              <a:t>Экологиялық биотехнология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э</a:t>
            </a:r>
            <a:r>
              <a:rPr lang="ru-RU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кологиялық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мәселелерді шешу үшін нақты биотехнологияларды қолдану: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соның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ішінде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kk-KZ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қалдықтарды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қайта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өңдеу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және қоршаған орта ластануымен күресу, сондай-ақ биотехнологиялармен биологиялық емес технологияларды бірлесіп </a:t>
            </a:r>
            <a:r>
              <a:rPr lang="kk-KZ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қолдану».</a:t>
            </a:r>
          </a:p>
          <a:p>
            <a:pPr marL="0" indent="358775" algn="just"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147" name="Picture 4" descr="http://1.bp.blogspot.com/_bfnDL3SPmbQ/S-_l-5cQDCI/AAAAAAAAATc/mw5stVfRSCw/s1600/413296%5B1%5D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825" y="2924175"/>
            <a:ext cx="2773363" cy="2657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Содержимое 2"/>
          <p:cNvSpPr>
            <a:spLocks noGrp="1"/>
          </p:cNvSpPr>
          <p:nvPr>
            <p:ph idx="1"/>
          </p:nvPr>
        </p:nvSpPr>
        <p:spPr>
          <a:xfrm>
            <a:off x="179388" y="333375"/>
            <a:ext cx="8642350" cy="5903913"/>
          </a:xfrm>
        </p:spPr>
        <p:txBody>
          <a:bodyPr rtlCol="0">
            <a:normAutofit/>
          </a:bodyPr>
          <a:lstStyle/>
          <a:p>
            <a:pPr marL="0" indent="358775" fontAlgn="auto">
              <a:spcBef>
                <a:spcPts val="1200"/>
              </a:spcBef>
              <a:spcAft>
                <a:spcPts val="0"/>
              </a:spcAft>
              <a:buFont typeface="Wingdings 3" pitchFamily="18" charset="2"/>
              <a:buNone/>
              <a:defRPr/>
            </a:pPr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Экологиялық биотехнология  биотехнологияның негізгі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салаларының бірі болып табылады. </a:t>
            </a:r>
          </a:p>
          <a:p>
            <a:pPr marL="0" indent="358775" fontAlgn="auto">
              <a:spcBef>
                <a:spcPts val="1200"/>
              </a:spcBef>
              <a:spcAft>
                <a:spcPts val="0"/>
              </a:spcAft>
              <a:buFont typeface="Wingdings 3" pitchFamily="18" charset="2"/>
              <a:buNone/>
              <a:defRPr/>
            </a:pPr>
            <a:endParaRPr lang="kk-KZ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fontAlgn="auto">
              <a:spcBef>
                <a:spcPts val="1200"/>
              </a:spcBef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kk-KZ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Міндеттері:</a:t>
            </a:r>
          </a:p>
          <a:p>
            <a:pPr marL="457200" indent="-457200" fontAlgn="auto">
              <a:spcBef>
                <a:spcPts val="1200"/>
              </a:spcBef>
              <a:spcAft>
                <a:spcPts val="0"/>
              </a:spcAft>
              <a:buFont typeface="+mj-lt"/>
              <a:buAutoNum type="arabicParenR"/>
              <a:defRPr/>
            </a:pPr>
            <a:r>
              <a:rPr lang="kk-KZ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Қоршаған орта ластануымен күресу;</a:t>
            </a:r>
          </a:p>
          <a:p>
            <a:pPr marL="457200" indent="-457200" fontAlgn="auto">
              <a:spcBef>
                <a:spcPts val="1200"/>
              </a:spcBef>
              <a:spcAft>
                <a:spcPts val="0"/>
              </a:spcAft>
              <a:buFont typeface="+mj-lt"/>
              <a:buAutoNum type="arabicParenR"/>
              <a:defRPr/>
            </a:pPr>
            <a:r>
              <a:rPr lang="kk-KZ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Қалдықтарды </a:t>
            </a:r>
            <a:r>
              <a:rPr lang="kk-K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қайта </a:t>
            </a:r>
            <a:r>
              <a:rPr lang="kk-KZ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өңдеу; </a:t>
            </a:r>
          </a:p>
          <a:p>
            <a:pPr marL="457200" indent="-457200" fontAlgn="auto">
              <a:spcBef>
                <a:spcPts val="1200"/>
              </a:spcBef>
              <a:spcAft>
                <a:spcPts val="0"/>
              </a:spcAft>
              <a:buFont typeface="+mj-lt"/>
              <a:buAutoNum type="arabicParenR"/>
              <a:defRPr/>
            </a:pPr>
            <a:r>
              <a:rPr lang="kk-K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</a:t>
            </a:r>
            <a:r>
              <a:rPr lang="kk-KZ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иологиялық әдістерді комплексті түрде </a:t>
            </a:r>
            <a:r>
              <a:rPr lang="kk-K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химиялық және физико-химиялық технологиялармен </a:t>
            </a:r>
            <a:r>
              <a:rPr lang="kk-KZ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байланыстырып қоршаған орта тазарту биотехнологияларды дамыту;</a:t>
            </a:r>
          </a:p>
          <a:p>
            <a:pPr marL="457200" indent="-457200" fontAlgn="auto">
              <a:spcBef>
                <a:spcPts val="1200"/>
              </a:spcBef>
              <a:spcAft>
                <a:spcPts val="0"/>
              </a:spcAft>
              <a:buFont typeface="+mj-lt"/>
              <a:buAutoNum type="arabicParenR"/>
              <a:defRPr/>
            </a:pPr>
            <a:r>
              <a:rPr lang="kk-K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kk-KZ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зық-түлік</a:t>
            </a:r>
            <a:r>
              <a:rPr lang="kk-K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kk-KZ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энергия </a:t>
            </a:r>
            <a:r>
              <a:rPr lang="kk-K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және минералды </a:t>
            </a:r>
            <a:r>
              <a:rPr lang="kk-KZ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ресурстарды өндеу және шығару үшін алтернативті, </a:t>
            </a:r>
            <a:r>
              <a:rPr lang="kk-K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kk-KZ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табиғатқа достық</a:t>
            </a:r>
            <a:r>
              <a:rPr lang="kk-K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әдістерін </a:t>
            </a:r>
            <a:r>
              <a:rPr lang="kk-KZ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құрастыру.</a:t>
            </a:r>
            <a:endParaRPr lang="kk-K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358775" fontAlgn="auto">
              <a:spcAft>
                <a:spcPts val="0"/>
              </a:spcAft>
              <a:buFont typeface="Wingdings 3" pitchFamily="18" charset="2"/>
              <a:buNone/>
              <a:defRPr/>
            </a:pP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Содержимое 2"/>
          <p:cNvSpPr>
            <a:spLocks noGrp="1"/>
          </p:cNvSpPr>
          <p:nvPr>
            <p:ph idx="1"/>
          </p:nvPr>
        </p:nvSpPr>
        <p:spPr>
          <a:xfrm>
            <a:off x="290513" y="404813"/>
            <a:ext cx="8674100" cy="5099050"/>
          </a:xfrm>
        </p:spPr>
        <p:txBody>
          <a:bodyPr rtlCol="0">
            <a:normAutofit/>
          </a:bodyPr>
          <a:lstStyle/>
          <a:p>
            <a:pPr marL="0" indent="361950" algn="just" fontAlgn="auto">
              <a:spcBef>
                <a:spcPts val="1200"/>
              </a:spcBef>
              <a:spcAft>
                <a:spcPts val="0"/>
              </a:spcAft>
              <a:buFont typeface="Wingdings 3" pitchFamily="18" charset="2"/>
              <a:buNone/>
              <a:defRPr/>
            </a:pPr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Қалалардың өсуі, өнеркәсіптердің дамуы, қазіргі тұрмысқа қажетті </a:t>
            </a:r>
            <a:r>
              <a:rPr lang="kk-KZ" sz="2400" dirty="0">
                <a:latin typeface="Times New Roman" pitchFamily="18" charset="0"/>
                <a:cs typeface="Times New Roman" pitchFamily="18" charset="0"/>
              </a:rPr>
              <a:t>жаңа </a:t>
            </a:r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қосылыстардың (детергенттер, дәрі-дәрмек) пайда болуына байланысты үлкен экологиялық мәселелер туындады:</a:t>
            </a:r>
          </a:p>
          <a:p>
            <a:pPr marL="627063" indent="-265113" algn="just" fontAlgn="auto">
              <a:spcBef>
                <a:spcPts val="1200"/>
              </a:spcBef>
              <a:spcAft>
                <a:spcPts val="0"/>
              </a:spcAft>
              <a:buFont typeface="+mj-lt"/>
              <a:buAutoNum type="arabicParenR"/>
              <a:tabLst>
                <a:tab pos="627063" algn="l"/>
              </a:tabLst>
              <a:defRPr/>
            </a:pPr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су  қоймаларының, топырақтың, ауаның </a:t>
            </a:r>
            <a:r>
              <a:rPr lang="kk-KZ" sz="2400" dirty="0">
                <a:latin typeface="Times New Roman" pitchFamily="18" charset="0"/>
                <a:cs typeface="Times New Roman" pitchFamily="18" charset="0"/>
              </a:rPr>
              <a:t>ластануы</a:t>
            </a:r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627063" indent="-265113" algn="just" fontAlgn="auto">
              <a:spcBef>
                <a:spcPts val="1200"/>
              </a:spcBef>
              <a:spcAft>
                <a:spcPts val="0"/>
              </a:spcAft>
              <a:buFont typeface="+mj-lt"/>
              <a:buAutoNum type="arabicParenR"/>
              <a:tabLst>
                <a:tab pos="627063" algn="l"/>
              </a:tabLst>
              <a:defRPr/>
            </a:pPr>
            <a:r>
              <a:rPr lang="kk-KZ" sz="2400" dirty="0">
                <a:latin typeface="Times New Roman" pitchFamily="18" charset="0"/>
                <a:cs typeface="Times New Roman" pitchFamily="18" charset="0"/>
              </a:rPr>
              <a:t>т</a:t>
            </a:r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үрлі экожүйелерде улы заттардың, сонымен қатар канцерогенді заттардың жиналуы;</a:t>
            </a:r>
          </a:p>
          <a:p>
            <a:pPr marL="627063" indent="-265113" algn="just" fontAlgn="auto">
              <a:spcBef>
                <a:spcPts val="1200"/>
              </a:spcBef>
              <a:spcAft>
                <a:spcPts val="0"/>
              </a:spcAft>
              <a:buFont typeface="+mj-lt"/>
              <a:buAutoNum type="arabicParenR"/>
              <a:tabLst>
                <a:tab pos="627063" algn="l"/>
              </a:tabLst>
              <a:defRPr/>
            </a:pPr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 тұрмыс қоқыстары мен қалдықтардың жиналуы. </a:t>
            </a:r>
          </a:p>
          <a:p>
            <a:pPr marL="0" indent="361950" algn="just" fontAlgn="auto">
              <a:spcBef>
                <a:spcPts val="1200"/>
              </a:spcBef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Белгілі, ксенобиотиктердің (адам қолымен жасалынған қосылыстар), сонымен қатар, түрлі аса жоғары </a:t>
            </a:r>
            <a:r>
              <a:rPr lang="kk-KZ" sz="2400" dirty="0">
                <a:latin typeface="Times New Roman" pitchFamily="18" charset="0"/>
                <a:cs typeface="Times New Roman" pitchFamily="18" charset="0"/>
              </a:rPr>
              <a:t>мөлшерде </a:t>
            </a:r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жиналған поллютанттар микроорганизмдер әрекетінен ыдырамайды, сондықтан, осындай жағдайда аса жетілдірілген технологиялар қажет.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388" y="115888"/>
            <a:ext cx="8785225" cy="6264275"/>
          </a:xfrm>
        </p:spPr>
        <p:txBody>
          <a:bodyPr rtlCol="0">
            <a:normAutofit/>
          </a:bodyPr>
          <a:lstStyle/>
          <a:p>
            <a:pPr marL="0" indent="361950" algn="just" fontAlgn="auto">
              <a:spcBef>
                <a:spcPts val="1200"/>
              </a:spcBef>
              <a:spcAft>
                <a:spcPts val="0"/>
              </a:spcAft>
              <a:buFont typeface="Wingdings 3"/>
              <a:buNone/>
              <a:defRPr/>
            </a:pPr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Топырақ, </a:t>
            </a:r>
            <a:r>
              <a:rPr lang="kk-KZ" sz="2400" dirty="0">
                <a:latin typeface="Times New Roman" pitchFamily="18" charset="0"/>
                <a:cs typeface="Times New Roman" pitchFamily="18" charset="0"/>
              </a:rPr>
              <a:t>су және ауаның ластануымен күресудің табиғи </a:t>
            </a:r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әдісі - биологиялық әдіс. </a:t>
            </a:r>
            <a:r>
              <a:rPr lang="kk-KZ" sz="2400" dirty="0">
                <a:latin typeface="Times New Roman" pitchFamily="18" charset="0"/>
                <a:cs typeface="Times New Roman" pitchFamily="18" charset="0"/>
              </a:rPr>
              <a:t>Бұл </a:t>
            </a:r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әдіс - табиғаттың «өзіндік тазалауына» негізделген. Бірақ, </a:t>
            </a:r>
            <a:r>
              <a:rPr lang="kk-KZ" sz="2400" dirty="0">
                <a:latin typeface="Times New Roman" pitchFamily="18" charset="0"/>
                <a:cs typeface="Times New Roman" pitchFamily="18" charset="0"/>
              </a:rPr>
              <a:t>биологиялық </a:t>
            </a:r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тазалауының шектеуі бар: </a:t>
            </a:r>
            <a:endParaRPr lang="kk-KZ" sz="2400" dirty="0">
              <a:latin typeface="Times New Roman" pitchFamily="18" charset="0"/>
              <a:cs typeface="Times New Roman" pitchFamily="18" charset="0"/>
            </a:endParaRPr>
          </a:p>
          <a:p>
            <a:pPr algn="just" fontAlgn="auto">
              <a:spcBef>
                <a:spcPts val="1200"/>
              </a:spcBef>
              <a:spcAft>
                <a:spcPts val="0"/>
              </a:spcAft>
              <a:buFont typeface="Wingdings" panose="05000000000000000000" pitchFamily="2" charset="2"/>
              <a:buChar char="v"/>
              <a:defRPr/>
            </a:pPr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ластаушы </a:t>
            </a:r>
            <a:r>
              <a:rPr lang="kk-KZ" sz="2400" dirty="0">
                <a:latin typeface="Times New Roman" pitchFamily="18" charset="0"/>
                <a:cs typeface="Times New Roman" pitchFamily="18" charset="0"/>
              </a:rPr>
              <a:t>заттар көп мөлшерде </a:t>
            </a:r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болса (</a:t>
            </a:r>
            <a:r>
              <a:rPr lang="kk-K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шектеулі </a:t>
            </a:r>
            <a:r>
              <a:rPr lang="kk-KZ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рұқсат концентрациядан - ШРК жоғары) биологиялық объектілер тіршілік қабілетін жоғалтады.</a:t>
            </a:r>
          </a:p>
          <a:p>
            <a:pPr marL="0" indent="361950" algn="just" fontAlgn="auto">
              <a:spcBef>
                <a:spcPts val="1200"/>
              </a:spcBef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kk-KZ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Сондықтан, осындай экожуйелерді тазалауда, биотехнологияларды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дамыту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кезенінде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биологиялық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әдістер</a:t>
            </a:r>
            <a:r>
              <a:rPr lang="kk-KZ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мен </a:t>
            </a:r>
            <a:r>
              <a:rPr lang="kk-K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биологиялық емес технологияларды бірлесіп </a:t>
            </a:r>
            <a:r>
              <a:rPr lang="kk-KZ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қолданады, мысалы,</a:t>
            </a:r>
            <a:r>
              <a:rPr lang="kk-KZ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физикалық </a:t>
            </a:r>
            <a:r>
              <a:rPr lang="kk-KZ" sz="2400" dirty="0">
                <a:latin typeface="Times New Roman" pitchFamily="18" charset="0"/>
                <a:cs typeface="Times New Roman" pitchFamily="18" charset="0"/>
              </a:rPr>
              <a:t>және химиялық </a:t>
            </a:r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әдістерден кейін биологиялық әдісті колданып ластанған экожүйені тазалайды. 		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Box 3"/>
          <p:cNvSpPr txBox="1">
            <a:spLocks noChangeArrowheads="1"/>
          </p:cNvSpPr>
          <p:nvPr/>
        </p:nvSpPr>
        <p:spPr bwMode="auto">
          <a:xfrm>
            <a:off x="-28575" y="0"/>
            <a:ext cx="9037638" cy="738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buFont typeface="Wingdings 3" panose="05040102010807070707" pitchFamily="18" charset="2"/>
              <a:buNone/>
            </a:pPr>
            <a:r>
              <a:rPr lang="kk-KZ" altLang="ru-RU" sz="2100" b="1">
                <a:latin typeface="Times New Roman" panose="02020603050405020304" pitchFamily="18" charset="0"/>
                <a:cs typeface="Times New Roman" panose="02020603050405020304" pitchFamily="18" charset="0"/>
              </a:rPr>
              <a:t>Экологиялық биотехнология – </a:t>
            </a:r>
            <a:r>
              <a:rPr lang="kk-KZ" altLang="ru-RU" sz="2100">
                <a:latin typeface="Times New Roman" panose="02020603050405020304" pitchFamily="18" charset="0"/>
                <a:cs typeface="Times New Roman" panose="02020603050405020304" pitchFamily="18" charset="0"/>
              </a:rPr>
              <a:t>қоршаған ортаны қорғау мен сақтаудың жаңа  саласы, төменгі ғылымдардың жетістіктеріне негізделген</a:t>
            </a:r>
            <a:endParaRPr lang="en-US" altLang="ru-RU" sz="21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Схема 4"/>
          <p:cNvGraphicFramePr/>
          <p:nvPr/>
        </p:nvGraphicFramePr>
        <p:xfrm>
          <a:off x="107504" y="1124744"/>
          <a:ext cx="9036496" cy="51283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1577</TotalTime>
  <Words>918</Words>
  <Application>Microsoft Office PowerPoint</Application>
  <PresentationFormat>Экран (4:3)</PresentationFormat>
  <Paragraphs>103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7" baseType="lpstr">
      <vt:lpstr>Arial</vt:lpstr>
      <vt:lpstr>Calibri</vt:lpstr>
      <vt:lpstr>Times New Roman</vt:lpstr>
      <vt:lpstr>Wingdings</vt:lpstr>
      <vt:lpstr>Wingdings 3</vt:lpstr>
      <vt:lpstr>Тема Office</vt:lpstr>
      <vt:lpstr>Экологиялық биотехнология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Экологиялық биотехнологияның даму тарихы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Катенок</dc:creator>
  <cp:lastModifiedBy>Какимова Ардак</cp:lastModifiedBy>
  <cp:revision>104</cp:revision>
  <dcterms:created xsi:type="dcterms:W3CDTF">2012-05-30T10:17:08Z</dcterms:created>
  <dcterms:modified xsi:type="dcterms:W3CDTF">2021-01-27T09:02:37Z</dcterms:modified>
</cp:coreProperties>
</file>